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sldIdLst>
    <p:sldId id="256" r:id="rId2"/>
    <p:sldId id="257" r:id="rId3"/>
    <p:sldId id="258" r:id="rId4"/>
    <p:sldId id="259" r:id="rId5"/>
    <p:sldId id="261" r:id="rId6"/>
    <p:sldId id="262" r:id="rId7"/>
    <p:sldId id="263" r:id="rId8"/>
    <p:sldId id="264" r:id="rId9"/>
    <p:sldId id="265" r:id="rId10"/>
    <p:sldId id="266" r:id="rId11"/>
    <p:sldId id="267" r:id="rId12"/>
    <p:sldId id="269" r:id="rId13"/>
    <p:sldId id="270" r:id="rId14"/>
    <p:sldId id="271" r:id="rId15"/>
    <p:sldId id="272" r:id="rId16"/>
    <p:sldId id="273" r:id="rId1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39005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slide" Target="../slides/slide12.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cd62afa44f3c4c5a7a2#tid=6705f70796cf5f00099289d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2350008"/>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803904"/>
            <a:ext cx="768096" cy="768096"/>
          </a:xfrm>
          <a:prstGeom prst="rect">
            <a:avLst/>
          </a:prstGeom>
        </p:spPr>
      </p:pic>
      <p:sp>
        <p:nvSpPr>
          <p:cNvPr id="6" name="MasterShapeName"/>
          <p:cNvSpPr/>
          <p:nvPr/>
        </p:nvSpPr>
        <p:spPr>
          <a:xfrm>
            <a:off x="5504688" y="235000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7" name="MasterShapeName"/>
          <p:cNvSpPr/>
          <p:nvPr/>
        </p:nvSpPr>
        <p:spPr>
          <a:xfrm>
            <a:off x="5504688" y="380390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8" name="MasterShapeName?linknodeid=6f6066b62&amp;color=RGB(0,96,96)">
            <a:hlinkClick r:id="rId6" action="ppaction://hlinksldjump"/>
          </p:cNvPr>
          <p:cNvSpPr/>
          <p:nvPr/>
        </p:nvSpPr>
        <p:spPr>
          <a:xfrm>
            <a:off x="6803136" y="2523744"/>
            <a:ext cx="262432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基础巩固</a:t>
            </a:r>
            <a:endParaRPr lang="en-US" sz="2400" dirty="0"/>
          </a:p>
        </p:txBody>
      </p:sp>
      <p:sp>
        <p:nvSpPr>
          <p:cNvPr id="9" name="MasterShapeName?linknodeid=c4bcb7ab6&amp;color=RGB(0,96,96)">
            <a:hlinkClick r:id="rId7" action="ppaction://hlinksldjump"/>
          </p:cNvPr>
          <p:cNvSpPr/>
          <p:nvPr/>
        </p:nvSpPr>
        <p:spPr>
          <a:xfrm>
            <a:off x="6803136" y="3959352"/>
            <a:ext cx="262432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语篇提升-七选五</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础巩固">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基础巩固</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语篇提升">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语篇提升-七选五</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QB_6_BD.73_1#95abf64a2?pid=732e99727&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______________</a:t>
            </a:r>
            <a:endParaRPr lang="en-US" altLang="zh-CN" sz="1800" dirty="0"/>
          </a:p>
        </p:txBody>
      </p:sp>
      <p:sp>
        <p:nvSpPr>
          <p:cNvPr id="3" name="QB_6_AN.74_1#95abf64a2.blank?pid=732e99727&amp;color=0,55,96&amp;vpa=45&amp;vtp=1&amp;bbb=1"/>
          <p:cNvSpPr/>
          <p:nvPr/>
        </p:nvSpPr>
        <p:spPr>
          <a:xfrm>
            <a:off x="654526" y="1457325"/>
            <a:ext cx="160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whom/that/who</a:t>
            </a:r>
            <a:endParaRPr lang="en-US" altLang="zh-CN" dirty="0"/>
          </a:p>
        </p:txBody>
      </p:sp>
      <p:sp>
        <p:nvSpPr>
          <p:cNvPr id="4" name="QB_6_AS.75_1#95abf64a2?pid=732e99727&amp;color=0,55,96&amp;vtp=1&amp;bbb=1&amp;hb=1"/>
          <p:cNvSpPr/>
          <p:nvPr/>
        </p:nvSpPr>
        <p:spPr>
          <a:xfrm>
            <a:off x="502920" y="19132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设空处引导限制性定语从句，先行词是someone，指人，关系词在从句中作宾语</a:t>
            </a:r>
            <a:r>
              <a:rPr lang="en-US" altLang="zh-CN" sz="1800" b="0" i="0">
                <a:solidFill>
                  <a:srgbClr val="003760"/>
                </a:solidFill>
                <a:latin typeface="Times New Roman" pitchFamily="34" charset="0"/>
                <a:ea typeface="微软雅黑" pitchFamily="34" charset="-122"/>
                <a:cs typeface="Times New Roman" pitchFamily="34" charset="-120"/>
              </a:rPr>
              <a:t>，应用关系代词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whom</a:t>
            </a:r>
            <a:r>
              <a:rPr lang="en-US" altLang="zh-CN" b="0" i="0" dirty="0">
                <a:solidFill>
                  <a:srgbClr val="003760"/>
                </a:solidFill>
                <a:latin typeface="Times New Roman" pitchFamily="34" charset="0"/>
                <a:ea typeface="微软雅黑" pitchFamily="34" charset="-122"/>
                <a:cs typeface="Times New Roman" pitchFamily="34" charset="-120"/>
              </a:rPr>
              <a:t>/that/who引导。</a:t>
            </a:r>
            <a:endParaRPr lang="en-US" altLang="zh-CN" dirty="0"/>
          </a:p>
        </p:txBody>
      </p:sp>
      <p:sp>
        <p:nvSpPr>
          <p:cNvPr id="5" name="QB_6_BD.76_1#01fc02335?pid=732e99727&amp;color=0,55,96&amp;vtp=1&amp;bbb=1"/>
          <p:cNvSpPr/>
          <p:nvPr/>
        </p:nvSpPr>
        <p:spPr>
          <a:xfrm>
            <a:off x="502920" y="27407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_____</a:t>
            </a:r>
            <a:endParaRPr lang="en-US" altLang="zh-CN" sz="1800" dirty="0"/>
          </a:p>
        </p:txBody>
      </p:sp>
      <p:sp>
        <p:nvSpPr>
          <p:cNvPr id="6" name="QB_6_AN.77_1#01fc02335.blank?pid=732e99727&amp;color=0,55,96&amp;vpa=46&amp;vtp=1&amp;bbb=1"/>
          <p:cNvSpPr/>
          <p:nvPr/>
        </p:nvSpPr>
        <p:spPr>
          <a:xfrm>
            <a:off x="654526" y="2689288"/>
            <a:ext cx="573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with</a:t>
            </a:r>
            <a:endParaRPr lang="en-US" altLang="zh-CN" dirty="0"/>
          </a:p>
        </p:txBody>
      </p:sp>
      <p:sp>
        <p:nvSpPr>
          <p:cNvPr id="7" name="QB_6_AS.78_1#01fc02335?pid=732e99727&amp;color=0,55,96&amp;vtp=1&amp;bbb=1"/>
          <p:cNvSpPr/>
          <p:nvPr/>
        </p:nvSpPr>
        <p:spPr>
          <a:xfrm>
            <a:off x="502920" y="314648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struggle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为固定搭配，意为“与</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做斗争；努力应对</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8" name="QB_6_BD.79_1#8ae46d921?pid=732e99727&amp;color=0,55,96&amp;vtp=1&amp;bbb=1"/>
          <p:cNvSpPr/>
          <p:nvPr/>
        </p:nvSpPr>
        <p:spPr>
          <a:xfrm>
            <a:off x="502920" y="355225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i="0">
                <a:solidFill>
                  <a:srgbClr val="003760"/>
                </a:solidFill>
                <a:latin typeface="SimSun" pitchFamily="34" charset="0"/>
                <a:ea typeface="SimSun" pitchFamily="34" charset="-122"/>
                <a:cs typeface="SimSun" pitchFamily="34" charset="-120"/>
              </a:rPr>
              <a:t>________</a:t>
            </a:r>
            <a:endParaRPr lang="en-US" altLang="zh-CN" sz="1800" dirty="0"/>
          </a:p>
        </p:txBody>
      </p:sp>
      <p:sp>
        <p:nvSpPr>
          <p:cNvPr id="9" name="QB_6_AN.80_1#8ae46d921.blank?pid=732e99727&amp;color=0,55,96&amp;vpa=47&amp;vtp=1&amp;bbb=1"/>
          <p:cNvSpPr/>
          <p:nvPr/>
        </p:nvSpPr>
        <p:spPr>
          <a:xfrm>
            <a:off x="679926" y="3488118"/>
            <a:ext cx="8524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help</a:t>
            </a:r>
            <a:endParaRPr lang="en-US" altLang="zh-CN" dirty="0"/>
          </a:p>
        </p:txBody>
      </p:sp>
      <p:sp>
        <p:nvSpPr>
          <p:cNvPr id="10" name="QB_6_AS.81_1#8ae46d921?pid=732e99727&amp;color=0,55,96&amp;vtp=1&amp;bbb=1"/>
          <p:cNvSpPr/>
          <p:nvPr/>
        </p:nvSpPr>
        <p:spPr>
          <a:xfrm>
            <a:off x="502920" y="395801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分析句子结构可知，设空处作目的状语，应用动词不定式。</a:t>
            </a:r>
            <a:endParaRPr lang="en-US" altLang="zh-CN" sz="1800" dirty="0"/>
          </a:p>
        </p:txBody>
      </p:sp>
      <p:sp>
        <p:nvSpPr>
          <p:cNvPr id="11" name="QB_6_BD.82_1#293cbd4af?pid=732e99727&amp;color=0,55,96&amp;vtp=1&amp;bbb=1"/>
          <p:cNvSpPr/>
          <p:nvPr/>
        </p:nvSpPr>
        <p:spPr>
          <a:xfrm>
            <a:off x="502920" y="436378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i="0">
                <a:solidFill>
                  <a:srgbClr val="003760"/>
                </a:solidFill>
                <a:latin typeface="SimSun" pitchFamily="34" charset="0"/>
                <a:ea typeface="SimSun" pitchFamily="34" charset="-122"/>
                <a:cs typeface="SimSun" pitchFamily="34" charset="-120"/>
              </a:rPr>
              <a:t>_______</a:t>
            </a:r>
            <a:endParaRPr lang="en-US" altLang="zh-CN" sz="1800" dirty="0"/>
          </a:p>
        </p:txBody>
      </p:sp>
      <p:sp>
        <p:nvSpPr>
          <p:cNvPr id="12" name="QB_6_AN.83_1#293cbd4af.blank?pid=732e99727&amp;color=0,55,96&amp;vpa=48&amp;vtp=1&amp;bbb=1"/>
          <p:cNvSpPr/>
          <p:nvPr/>
        </p:nvSpPr>
        <p:spPr>
          <a:xfrm>
            <a:off x="654526" y="4299648"/>
            <a:ext cx="801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but/yet</a:t>
            </a:r>
            <a:endParaRPr lang="en-US" altLang="zh-CN" dirty="0"/>
          </a:p>
        </p:txBody>
      </p:sp>
      <p:sp>
        <p:nvSpPr>
          <p:cNvPr id="13" name="QB_6_AS.84_1#293cbd4af?pid=732e99727&amp;color=0,55,96&amp;vtp=1&amp;bbb=1"/>
          <p:cNvSpPr/>
          <p:nvPr/>
        </p:nvSpPr>
        <p:spPr>
          <a:xfrm>
            <a:off x="502920" y="476954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根据句意可知，前后分句之间存在转折关系，应用表示转折的连词but/yet连接。</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QB_6_BD.85_1#4d5e2dbaf?pid=732e99727&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i="0">
                <a:solidFill>
                  <a:srgbClr val="003760"/>
                </a:solidFill>
                <a:latin typeface="SimSun" pitchFamily="34" charset="0"/>
                <a:ea typeface="SimSun" pitchFamily="34" charset="-122"/>
                <a:cs typeface="SimSun" pitchFamily="34" charset="-120"/>
              </a:rPr>
              <a:t>____</a:t>
            </a:r>
            <a:endParaRPr lang="en-US" altLang="zh-CN" sz="1800" dirty="0"/>
          </a:p>
        </p:txBody>
      </p:sp>
      <p:sp>
        <p:nvSpPr>
          <p:cNvPr id="3" name="QB_6_AN.86_1#4d5e2dbaf.blank?pid=732e99727&amp;color=0,55,96&amp;vpa=49&amp;vtp=1&amp;bbb=1"/>
          <p:cNvSpPr/>
          <p:nvPr/>
        </p:nvSpPr>
        <p:spPr>
          <a:xfrm>
            <a:off x="654526" y="1457325"/>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endParaRPr lang="en-US" altLang="zh-CN" dirty="0"/>
          </a:p>
        </p:txBody>
      </p:sp>
      <p:sp>
        <p:nvSpPr>
          <p:cNvPr id="4" name="QB_6_AS.87_1#4d5e2dbaf?pid=732e99727&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此处使用固定搭配the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endParaRPr lang="en-US" altLang="zh-CN" sz="1800" dirty="0"/>
          </a:p>
        </p:txBody>
      </p:sp>
      <p:sp>
        <p:nvSpPr>
          <p:cNvPr id="5" name="QB_6_BD.88_1#c95d33d22?pid=732e99727&amp;color=0,55,96&amp;vtp=1&amp;bbb=1"/>
          <p:cNvSpPr/>
          <p:nvPr/>
        </p:nvSpPr>
        <p:spPr>
          <a:xfrm>
            <a:off x="502920" y="231400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i="0">
                <a:solidFill>
                  <a:srgbClr val="003760"/>
                </a:solidFill>
                <a:latin typeface="SimSun" pitchFamily="34" charset="0"/>
                <a:ea typeface="SimSun" pitchFamily="34" charset="-122"/>
                <a:cs typeface="SimSun" pitchFamily="34" charset="-120"/>
              </a:rPr>
              <a:t>________</a:t>
            </a:r>
            <a:endParaRPr lang="en-US" altLang="zh-CN" sz="1800" dirty="0"/>
          </a:p>
        </p:txBody>
      </p:sp>
      <p:sp>
        <p:nvSpPr>
          <p:cNvPr id="6" name="QB_6_AN.89_1#c95d33d22.blank?pid=732e99727&amp;color=0,55,96&amp;vpa=50&amp;vtp=1&amp;bbb=1"/>
          <p:cNvSpPr/>
          <p:nvPr/>
        </p:nvSpPr>
        <p:spPr>
          <a:xfrm>
            <a:off x="711676" y="2249868"/>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stronger</a:t>
            </a:r>
            <a:endParaRPr lang="en-US" altLang="zh-CN" dirty="0"/>
          </a:p>
        </p:txBody>
      </p:sp>
      <p:sp>
        <p:nvSpPr>
          <p:cNvPr id="7" name="QB_6_AS.90_1#c95d33d22?pid=732e99727&amp;color=0,55,96&amp;vtp=1&amp;bbb=1"/>
          <p:cNvSpPr/>
          <p:nvPr/>
        </p:nvSpPr>
        <p:spPr>
          <a:xfrm>
            <a:off x="502920" y="27197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根据后文than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ever可知，此处应用形容词比较级stronger，表示“更牢固的”。</a:t>
            </a:r>
            <a:endParaRPr lang="en-US" altLang="zh-CN" sz="1800" dirty="0"/>
          </a:p>
        </p:txBody>
      </p:sp>
      <p:sp>
        <p:nvSpPr>
          <p:cNvPr id="8" name="QB_6_BD.91_1#3d915ef3f?pid=732e99727&amp;color=0,55,96&amp;vtp=1&amp;bbb=1"/>
          <p:cNvSpPr/>
          <p:nvPr/>
        </p:nvSpPr>
        <p:spPr>
          <a:xfrm>
            <a:off x="502920" y="312553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9" name="QB_6_AN.92_1#3d915ef3f.blank?pid=732e99727&amp;color=0,55,96&amp;vpa=51&amp;vtp=1&amp;bbb=1"/>
          <p:cNvSpPr/>
          <p:nvPr/>
        </p:nvSpPr>
        <p:spPr>
          <a:xfrm>
            <a:off x="794226" y="3061398"/>
            <a:ext cx="979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develops</a:t>
            </a:r>
            <a:endParaRPr lang="en-US" altLang="zh-CN" dirty="0"/>
          </a:p>
        </p:txBody>
      </p:sp>
      <p:sp>
        <p:nvSpPr>
          <p:cNvPr id="10" name="QB_6_AS.93_1#3d915ef3f?pid=732e99727&amp;color=0,55,96&amp;vtp=1&amp;bbb=1&amp;hb=1"/>
          <p:cNvSpPr/>
          <p:nvPr/>
        </p:nvSpPr>
        <p:spPr>
          <a:xfrm>
            <a:off x="502920" y="353631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此处为“主将从现”，主句使用一般将来时，时间状语从句中应用一般现在时表将来</a:t>
            </a:r>
            <a:r>
              <a:rPr lang="en-US" altLang="zh-CN" sz="1800" b="0" i="0">
                <a:solidFill>
                  <a:srgbClr val="003760"/>
                </a:solidFill>
                <a:latin typeface="Times New Roman" pitchFamily="34" charset="0"/>
                <a:ea typeface="微软雅黑" pitchFamily="34" charset="-122"/>
                <a:cs typeface="Times New Roman" pitchFamily="34" charset="-120"/>
              </a:rPr>
              <a:t>，且从句主语</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our</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friendship为单数形式，谓语动词应用第三人称单数形式。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QM_4_BD.94_1#bb4d1ddd4?pid=c4bcb7ab6&amp;color=0,55,96&amp;vtp=1&amp;bt=1&amp;bbb=1&amp;h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[广东佛山2024高一期末]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faraway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delivered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progress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technology,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communicate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significantly.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Nowadays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remain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with.2.</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Wi-Fi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digital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interests,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unusual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instrument.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hobbies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Internet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can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connect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people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hobbies,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ever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side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world.</a:t>
            </a:r>
            <a:endParaRPr lang="en-US" altLang="zh-CN" dirty="0"/>
          </a:p>
        </p:txBody>
      </p:sp>
      <p:sp>
        <p:nvSpPr>
          <p:cNvPr id="3" name="QM_4_AN.95_1#bb4d1ddd4.blank?pid=c4bcb7ab6&amp;color=0,55,96&amp;vpa=52&amp;vtp=1"/>
          <p:cNvSpPr/>
          <p:nvPr/>
        </p:nvSpPr>
        <p:spPr>
          <a:xfrm>
            <a:off x="2064226" y="231972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M_4_AN.96_1#bb4d1ddd4.blank?pid=c4bcb7ab6&amp;color=0,55,96&amp;vpa=53&amp;vtp=1"/>
          <p:cNvSpPr/>
          <p:nvPr/>
        </p:nvSpPr>
        <p:spPr>
          <a:xfrm>
            <a:off x="2616676" y="3577020"/>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M_4_BD.97_1#bb4d1ddd4?pid=c4bcb7ab6&amp;color=0,55,96&amp;mp=1&amp;vtp=1&amp;bt=1&amp;bbb=1&amp;hb=1"/>
          <p:cNvSpPr/>
          <p:nvPr/>
        </p:nvSpPr>
        <p:spPr>
          <a:xfrm>
            <a:off x="502920" y="1508760"/>
            <a:ext cx="10570464" cy="32848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information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friendships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meaningful.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whole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updates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appear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happy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friendly.4.</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young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person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information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guys.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bathwater,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Technology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changed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same.5.</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i="0">
                <a:solidFill>
                  <a:srgbClr val="003760"/>
                </a:solidFill>
                <a:latin typeface="SimSun" pitchFamily="34" charset="0"/>
                <a:ea typeface="SimSun" pitchFamily="34" charset="-122"/>
                <a:cs typeface="SimSun" pitchFamily="34" charset="-120"/>
              </a:rPr>
              <a:t>__</a:t>
            </a:r>
            <a:endParaRPr lang="en-US" altLang="zh-CN" dirty="0"/>
          </a:p>
        </p:txBody>
      </p:sp>
      <p:sp>
        <p:nvSpPr>
          <p:cNvPr id="3" name="QM_4_AN.98_1#bb4d1ddd4.blank?pid=c4bcb7ab6&amp;color=0,55,96&amp;mp=1&amp;vpa=54&amp;vtp=1"/>
          <p:cNvSpPr/>
          <p:nvPr/>
        </p:nvSpPr>
        <p:spPr>
          <a:xfrm>
            <a:off x="1124426" y="1478280"/>
            <a:ext cx="30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t>
            </a:r>
            <a:endParaRPr lang="en-US" altLang="zh-CN" dirty="0"/>
          </a:p>
        </p:txBody>
      </p:sp>
      <p:sp>
        <p:nvSpPr>
          <p:cNvPr id="4" name="QM_4_AN.99_1#bb4d1ddd4.blank?pid=c4bcb7ab6&amp;color=0,55,96&amp;mp=1&amp;vpa=55&amp;vtp=1"/>
          <p:cNvSpPr/>
          <p:nvPr/>
        </p:nvSpPr>
        <p:spPr>
          <a:xfrm>
            <a:off x="2551017" y="273558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5" name="QM_4_AN.100_1#bb4d1ddd4.blank?pid=c4bcb7ab6&amp;color=0,55,96&amp;mp=1&amp;vpa=56&amp;vtp=1"/>
          <p:cNvSpPr/>
          <p:nvPr/>
        </p:nvSpPr>
        <p:spPr>
          <a:xfrm>
            <a:off x="1206976" y="4391025"/>
            <a:ext cx="293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M_4_BD.101_1#bb4d1ddd4?pid=c4bcb7ab6&amp;color=0,55,96&amp;vtp=1&amp;bt=1&amp;bb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photos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ago.</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closer?</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E</a:t>
            </a:r>
            <a:r>
              <a:rPr lang="en-US" altLang="zh-CN" sz="1800" b="0" i="0" dirty="0">
                <a:solidFill>
                  <a:srgbClr val="003760"/>
                </a:solidFill>
                <a:latin typeface="Times New Roman" pitchFamily="34" charset="0"/>
                <a:ea typeface="微软雅黑" pitchFamily="34" charset="-122"/>
                <a:cs typeface="Times New Roman" pitchFamily="34" charset="-120"/>
              </a:rPr>
              <a:t>.However,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F</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things.</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G</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maintains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friendships.</a:t>
            </a:r>
            <a:endParaRPr lang="en-US" altLang="zh-CN" sz="1800" dirty="0"/>
          </a:p>
        </p:txBody>
      </p:sp>
      <p:sp>
        <p:nvSpPr>
          <p:cNvPr id="3" name="QM_4_EX.102_1#bb4d1ddd4?pid=c4bcb7ab6&amp;color=0,55,96&amp;vtp=1&amp;bbb=1"/>
          <p:cNvSpPr/>
          <p:nvPr/>
        </p:nvSpPr>
        <p:spPr>
          <a:xfrm>
            <a:off x="502920" y="438537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本文是一篇议论文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文章主要探讨了科技进步对人们交友方式的影响</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4" name="QB_5_BD.103_1#ec636fc58?pid=bb4d1ddd4&amp;color=0,55,96&amp;vtp=1&amp;bbb=1"/>
          <p:cNvSpPr/>
          <p:nvPr/>
        </p:nvSpPr>
        <p:spPr>
          <a:xfrm>
            <a:off x="502920" y="479113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5" name="QB_5_AN.104_1#ec636fc58.blank?pid=bb4d1ddd4&amp;color=0,55,96&amp;vpa=57&amp;vtp=1"/>
          <p:cNvSpPr/>
          <p:nvPr/>
        </p:nvSpPr>
        <p:spPr>
          <a:xfrm>
            <a:off x="667226" y="473970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B_5_AS.105_1#ec636fc58?pid=bb4d1ddd4&amp;color=0,55,96&amp;mp=1&amp;vtp=1&amp;bt=1&amp;bbb=1&amp;hb=1"/>
          <p:cNvSpPr/>
          <p:nvPr/>
        </p:nvSpPr>
        <p:spPr>
          <a:xfrm>
            <a:off x="502920" y="1512000"/>
            <a:ext cx="10570464" cy="11544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faraway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took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delivered?”可知，此处说的是之前人们之间进行交流的方式，C项“This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things</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worked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not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very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long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ago.”承接上文，符合语境，且选项中的This指代上文的“the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3" name="QB_5_BD.106_1#7ad96590a?pid=bb4d1ddd4&amp;color=0,55,96&amp;vtp=1&amp;bbb=1"/>
          <p:cNvSpPr/>
          <p:nvPr/>
        </p:nvSpPr>
        <p:spPr>
          <a:xfrm>
            <a:off x="502920" y="2706117"/>
            <a:ext cx="10570464" cy="341630"/>
          </a:xfrm>
          <a:prstGeom prst="rect">
            <a:avLst/>
          </a:prstGeom>
          <a:noFill/>
          <a:ln/>
        </p:spPr>
        <p:txBody>
          <a:bodyPr wrap="none" lIns="0" tIns="0" rIns="0" bIns="0" rtlCol="0" anchor="t"/>
          <a:lstStyle/>
          <a:p>
            <a:pPr algn="l">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4" name="QB_5_AN.107_1#7ad96590a.blank?pid=bb4d1ddd4&amp;color=0,55,96&amp;vpa=58&amp;vtp=1"/>
          <p:cNvSpPr/>
          <p:nvPr/>
        </p:nvSpPr>
        <p:spPr>
          <a:xfrm>
            <a:off x="654526" y="2657476"/>
            <a:ext cx="3317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G</a:t>
            </a:r>
            <a:endParaRPr lang="en-US" altLang="zh-CN" dirty="0"/>
          </a:p>
        </p:txBody>
      </p:sp>
      <p:sp>
        <p:nvSpPr>
          <p:cNvPr id="5" name="QB_5_AS.108_1#7ad96590a?pid=bb4d1ddd4&amp;color=0,55,96&amp;vtp=1&amp;bbb=1&amp;hb=1"/>
          <p:cNvSpPr/>
          <p:nvPr/>
        </p:nvSpPr>
        <p:spPr>
          <a:xfrm>
            <a:off x="502920" y="3102866"/>
            <a:ext cx="10570464" cy="155448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Wi-Fi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connection.”可推知</a:t>
            </a:r>
            <a:r>
              <a:rPr lang="en-US" altLang="zh-CN" sz="1800" b="0" i="0">
                <a:solidFill>
                  <a:srgbClr val="003760"/>
                </a:solidFill>
                <a:latin typeface="Times New Roman" pitchFamily="34" charset="0"/>
                <a:ea typeface="微软雅黑" pitchFamily="34" charset="-122"/>
                <a:cs typeface="Times New Roman" pitchFamily="34" charset="-120"/>
              </a:rPr>
              <a:t>，上文描述与朋友保持联系的方法与互联网</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有关</a:t>
            </a:r>
            <a:r>
              <a:rPr lang="en-US" altLang="zh-CN" sz="1800" b="0" i="0" dirty="0">
                <a:solidFill>
                  <a:srgbClr val="003760"/>
                </a:solidFill>
                <a:latin typeface="Times New Roman" pitchFamily="34" charset="0"/>
                <a:ea typeface="微软雅黑" pitchFamily="34" charset="-122"/>
                <a:cs typeface="Times New Roman" pitchFamily="34" charset="-120"/>
              </a:rPr>
              <a:t>，设空处应点明这一方法。G项“Social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maintains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friendships.”指出了与朋友保持联系的方法，即朋友之间可以通过社交媒体保持联系</a:t>
            </a:r>
            <a:r>
              <a:rPr lang="en-US" altLang="zh-CN" sz="1800" b="0" i="0">
                <a:solidFill>
                  <a:srgbClr val="003760"/>
                </a:solidFill>
                <a:latin typeface="Times New Roman" pitchFamily="34" charset="0"/>
                <a:ea typeface="微软雅黑" pitchFamily="34" charset="-122"/>
                <a:cs typeface="Times New Roman" pitchFamily="34" charset="-120"/>
              </a:rPr>
              <a:t>，符合</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语境</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6" name="QB_5_BD.109_1#379bfe611?pid=bb4d1ddd4&amp;color=0,55,96&amp;vtp=1&amp;bbb=1"/>
          <p:cNvSpPr/>
          <p:nvPr/>
        </p:nvSpPr>
        <p:spPr>
          <a:xfrm>
            <a:off x="502920" y="4689476"/>
            <a:ext cx="10570464" cy="341630"/>
          </a:xfrm>
          <a:prstGeom prst="rect">
            <a:avLst/>
          </a:prstGeom>
          <a:noFill/>
          <a:ln/>
        </p:spPr>
        <p:txBody>
          <a:bodyPr wrap="none" lIns="0" tIns="0" rIns="0" bIns="0" rtlCol="0" anchor="t"/>
          <a:lstStyle/>
          <a:p>
            <a:pPr algn="l">
              <a:lnSpc>
                <a:spcPts val="3000"/>
              </a:lnSpc>
            </a:pP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7" name="QB_5_AN.110_1#379bfe611.blank?pid=bb4d1ddd4&amp;color=0,55,96&amp;vpa=59&amp;vtp=1"/>
          <p:cNvSpPr/>
          <p:nvPr/>
        </p:nvSpPr>
        <p:spPr>
          <a:xfrm>
            <a:off x="667226" y="4640835"/>
            <a:ext cx="3063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E</a:t>
            </a:r>
            <a:endParaRPr lang="en-US" altLang="zh-CN" dirty="0"/>
          </a:p>
        </p:txBody>
      </p:sp>
      <p:sp>
        <p:nvSpPr>
          <p:cNvPr id="8" name="QB_5_AS.111_1#379bfe611?pid=bb4d1ddd4&amp;color=0,55,96&amp;vtp=1&amp;bbb=1&amp;hb=1"/>
          <p:cNvSpPr/>
          <p:nvPr/>
        </p:nvSpPr>
        <p:spPr>
          <a:xfrm>
            <a:off x="502920" y="5086225"/>
            <a:ext cx="10570464" cy="1154430"/>
          </a:xfrm>
          <a:prstGeom prst="rect">
            <a:avLst/>
          </a:prstGeom>
          <a:noFill/>
          <a:ln/>
        </p:spPr>
        <p:txBody>
          <a:bodyPr wrap="none" lIns="0" tIns="0" rIns="0" bIns="0" rtlCol="0" anchor="t"/>
          <a:lstStyle/>
          <a:p>
            <a:pPr algn="l">
              <a:lnSpc>
                <a:spcPts val="32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depends.If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information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online</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a:lnSpc>
                <a:spcPts val="3200"/>
              </a:lnSpc>
            </a:pPr>
            <a:r>
              <a:rPr lang="en-US" altLang="zh-CN" sz="1800" b="0" i="0">
                <a:solidFill>
                  <a:srgbClr val="003760"/>
                </a:solidFill>
                <a:latin typeface="Times New Roman" pitchFamily="34" charset="0"/>
                <a:ea typeface="微软雅黑" pitchFamily="34" charset="-122"/>
                <a:cs typeface="Times New Roman" pitchFamily="34" charset="-120"/>
              </a:rPr>
              <a:t>often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truth.”可推知，上文应对网上结交的朋友是否是真正的朋友提出质疑，E项“However</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are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‘friends’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make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online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really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friends?”符合语境。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
                                            <p:bg/>
                                          </p:spTgt>
                                        </p:tgtEl>
                                        <p:attrNameLst>
                                          <p:attrName>style.visibility</p:attrName>
                                        </p:attrNameLst>
                                      </p:cBhvr>
                                      <p:to>
                                        <p:strVal val="visible"/>
                                      </p:to>
                                    </p:set>
                                    <p:animEffect transition="in" filter="fade">
                                      <p:cBhvr>
                                        <p:cTn id="21" dur="500"/>
                                        <p:tgtEl>
                                          <p:spTgt spid="4">
                                            <p:bg/>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0" end="0"/>
                                            </p:txEl>
                                          </p:spTgt>
                                        </p:tgtEl>
                                        <p:attrNameLst>
                                          <p:attrName>style.visibility</p:attrName>
                                        </p:attrNameLst>
                                      </p:cBhvr>
                                      <p:to>
                                        <p:strVal val="visible"/>
                                      </p:to>
                                    </p:set>
                                    <p:animEffect transition="in" filter="fade">
                                      <p:cBhvr>
                                        <p:cTn id="24" dur="500"/>
                                        <p:tgtEl>
                                          <p:spTgt spid="4">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5">
                                            <p:bg/>
                                          </p:spTgt>
                                        </p:tgtEl>
                                        <p:attrNameLst>
                                          <p:attrName>style.visibility</p:attrName>
                                        </p:attrNameLst>
                                      </p:cBhvr>
                                      <p:to>
                                        <p:strVal val="visible"/>
                                      </p:to>
                                    </p:set>
                                    <p:animEffect transition="in" filter="fade">
                                      <p:cBhvr>
                                        <p:cTn id="29" dur="500"/>
                                        <p:tgtEl>
                                          <p:spTgt spid="5">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
                                            <p:txEl>
                                              <p:pRg st="0" end="0"/>
                                            </p:txEl>
                                          </p:spTgt>
                                        </p:tgtEl>
                                        <p:attrNameLst>
                                          <p:attrName>style.visibility</p:attrName>
                                        </p:attrNameLst>
                                      </p:cBhvr>
                                      <p:to>
                                        <p:strVal val="visible"/>
                                      </p:to>
                                    </p:set>
                                    <p:animEffect transition="in" filter="fade">
                                      <p:cBhvr>
                                        <p:cTn id="32" dur="500"/>
                                        <p:tgtEl>
                                          <p:spTgt spid="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
                                            <p:txEl>
                                              <p:pRg st="1" end="1"/>
                                            </p:txEl>
                                          </p:spTgt>
                                        </p:tgtEl>
                                        <p:attrNameLst>
                                          <p:attrName>style.visibility</p:attrName>
                                        </p:attrNameLst>
                                      </p:cBhvr>
                                      <p:to>
                                        <p:strVal val="visible"/>
                                      </p:to>
                                    </p:set>
                                    <p:animEffect transition="in" filter="fade">
                                      <p:cBhvr>
                                        <p:cTn id="35" dur="500"/>
                                        <p:tgtEl>
                                          <p:spTgt spid="5">
                                            <p:txEl>
                                              <p:pRg st="1" end="1"/>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
                                            <p:txEl>
                                              <p:pRg st="2" end="2"/>
                                            </p:txEl>
                                          </p:spTgt>
                                        </p:tgtEl>
                                        <p:attrNameLst>
                                          <p:attrName>style.visibility</p:attrName>
                                        </p:attrNameLst>
                                      </p:cBhvr>
                                      <p:to>
                                        <p:strVal val="visible"/>
                                      </p:to>
                                    </p:set>
                                    <p:animEffect transition="in" filter="fade">
                                      <p:cBhvr>
                                        <p:cTn id="38" dur="500"/>
                                        <p:tgtEl>
                                          <p:spTgt spid="5">
                                            <p:txEl>
                                              <p:pRg st="2" end="2"/>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
                                            <p:txEl>
                                              <p:pRg st="3" end="3"/>
                                            </p:txEl>
                                          </p:spTgt>
                                        </p:tgtEl>
                                        <p:attrNameLst>
                                          <p:attrName>style.visibility</p:attrName>
                                        </p:attrNameLst>
                                      </p:cBhvr>
                                      <p:to>
                                        <p:strVal val="visible"/>
                                      </p:to>
                                    </p:set>
                                    <p:animEffect transition="in" filter="fade">
                                      <p:cBhvr>
                                        <p:cTn id="41" dur="500"/>
                                        <p:tgtEl>
                                          <p:spTgt spid="5">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7">
                                            <p:bg/>
                                          </p:spTgt>
                                        </p:tgtEl>
                                        <p:attrNameLst>
                                          <p:attrName>style.visibility</p:attrName>
                                        </p:attrNameLst>
                                      </p:cBhvr>
                                      <p:to>
                                        <p:strVal val="visible"/>
                                      </p:to>
                                    </p:set>
                                    <p:animEffect transition="in" filter="fade">
                                      <p:cBhvr>
                                        <p:cTn id="46" dur="500"/>
                                        <p:tgtEl>
                                          <p:spTgt spid="7">
                                            <p:bg/>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0" end="0"/>
                                            </p:txEl>
                                          </p:spTgt>
                                        </p:tgtEl>
                                        <p:attrNameLst>
                                          <p:attrName>style.visibility</p:attrName>
                                        </p:attrNameLst>
                                      </p:cBhvr>
                                      <p:to>
                                        <p:strVal val="visible"/>
                                      </p:to>
                                    </p:set>
                                    <p:animEffect transition="in" filter="fade">
                                      <p:cBhvr>
                                        <p:cTn id="49" dur="500"/>
                                        <p:tgtEl>
                                          <p:spTgt spid="7">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8">
                                            <p:bg/>
                                          </p:spTgt>
                                        </p:tgtEl>
                                        <p:attrNameLst>
                                          <p:attrName>style.visibility</p:attrName>
                                        </p:attrNameLst>
                                      </p:cBhvr>
                                      <p:to>
                                        <p:strVal val="visible"/>
                                      </p:to>
                                    </p:set>
                                    <p:animEffect transition="in" filter="fade">
                                      <p:cBhvr>
                                        <p:cTn id="54" dur="500"/>
                                        <p:tgtEl>
                                          <p:spTgt spid="8">
                                            <p:bg/>
                                          </p:spTgt>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8">
                                            <p:txEl>
                                              <p:pRg st="0" end="0"/>
                                            </p:txEl>
                                          </p:spTgt>
                                        </p:tgtEl>
                                        <p:attrNameLst>
                                          <p:attrName>style.visibility</p:attrName>
                                        </p:attrNameLst>
                                      </p:cBhvr>
                                      <p:to>
                                        <p:strVal val="visible"/>
                                      </p:to>
                                    </p:set>
                                    <p:animEffect transition="in" filter="fade">
                                      <p:cBhvr>
                                        <p:cTn id="57" dur="500"/>
                                        <p:tgtEl>
                                          <p:spTgt spid="8">
                                            <p:txEl>
                                              <p:pRg st="0" end="0"/>
                                            </p:txEl>
                                          </p:spTgt>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
                                            <p:txEl>
                                              <p:pRg st="1" end="1"/>
                                            </p:txEl>
                                          </p:spTgt>
                                        </p:tgtEl>
                                        <p:attrNameLst>
                                          <p:attrName>style.visibility</p:attrName>
                                        </p:attrNameLst>
                                      </p:cBhvr>
                                      <p:to>
                                        <p:strVal val="visible"/>
                                      </p:to>
                                    </p:set>
                                    <p:animEffect transition="in" filter="fade">
                                      <p:cBhvr>
                                        <p:cTn id="60" dur="500"/>
                                        <p:tgtEl>
                                          <p:spTgt spid="8">
                                            <p:txEl>
                                              <p:pRg st="1" end="1"/>
                                            </p:txEl>
                                          </p:spTgt>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
                                            <p:txEl>
                                              <p:pRg st="2" end="2"/>
                                            </p:txEl>
                                          </p:spTgt>
                                        </p:tgtEl>
                                        <p:attrNameLst>
                                          <p:attrName>style.visibility</p:attrName>
                                        </p:attrNameLst>
                                      </p:cBhvr>
                                      <p:to>
                                        <p:strVal val="visible"/>
                                      </p:to>
                                    </p:set>
                                    <p:animEffect transition="in" filter="fade">
                                      <p:cBhvr>
                                        <p:cTn id="63" dur="500"/>
                                        <p:tgtEl>
                                          <p:spTgt spid="8">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P spid="7" grpId="0" build="p" animBg="1"/>
      <p:bldP spid="8"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B_5_BD.112_1#bbac280e8?pid=bb4d1ddd4&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5_AN.113_1#bbac280e8.blank?pid=bb4d1ddd4&amp;color=0,55,96&amp;mp=1&amp;vpa=60&amp;vtp=1"/>
          <p:cNvSpPr/>
          <p:nvPr/>
        </p:nvSpPr>
        <p:spPr>
          <a:xfrm>
            <a:off x="667226" y="14573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B_5_AS.114_1#bbac280e8?pid=bb4d1ddd4&amp;color=0,55,96&amp;vtp=1&amp;bbb=1&amp;hb=1"/>
          <p:cNvSpPr/>
          <p:nvPr/>
        </p:nvSpPr>
        <p:spPr>
          <a:xfrm>
            <a:off x="502920" y="1913255"/>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updates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appear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happy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friendly.”可知</a:t>
            </a:r>
            <a:r>
              <a:rPr lang="en-US" altLang="zh-CN" sz="1800" b="0" i="0">
                <a:solidFill>
                  <a:srgbClr val="003760"/>
                </a:solidFill>
                <a:latin typeface="Times New Roman" pitchFamily="34" charset="0"/>
                <a:ea typeface="微软雅黑" pitchFamily="34" charset="-122"/>
                <a:cs typeface="Times New Roman" pitchFamily="34" charset="-120"/>
              </a:rPr>
              <a:t>，在社交媒体网站上人们倾向于只发布让他们看起来快乐和友好的积极的最新动</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态</a:t>
            </a:r>
            <a:r>
              <a:rPr lang="en-US" altLang="zh-CN" sz="1800" b="0" i="0" dirty="0">
                <a:solidFill>
                  <a:srgbClr val="003760"/>
                </a:solidFill>
                <a:latin typeface="Times New Roman" pitchFamily="34" charset="0"/>
                <a:ea typeface="微软雅黑" pitchFamily="34" charset="-122"/>
                <a:cs typeface="Times New Roman" pitchFamily="34" charset="-120"/>
              </a:rPr>
              <a:t>；下文“On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Internet,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knows</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man”指出了网上的信息可能是假的</a:t>
            </a:r>
            <a:r>
              <a:rPr lang="en-US" altLang="zh-CN" sz="1800" b="0" i="0">
                <a:solidFill>
                  <a:srgbClr val="003760"/>
                </a:solidFill>
                <a:latin typeface="Times New Roman" pitchFamily="34" charset="0"/>
                <a:ea typeface="微软雅黑" pitchFamily="34" charset="-122"/>
                <a:cs typeface="Times New Roman" pitchFamily="34" charset="-120"/>
              </a:rPr>
              <a:t>。B</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项</a:t>
            </a:r>
            <a:r>
              <a:rPr lang="en-US" altLang="zh-CN" b="0" i="0" dirty="0">
                <a:solidFill>
                  <a:srgbClr val="003760"/>
                </a:solidFill>
                <a:latin typeface="Times New Roman" pitchFamily="34" charset="0"/>
                <a:ea typeface="微软雅黑" pitchFamily="34" charset="-122"/>
                <a:cs typeface="Times New Roman" pitchFamily="34" charset="-120"/>
              </a:rPr>
              <a:t>“But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smiling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photos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hide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problems.”表明真实的情况被掩盖了，承上启下，符合语境。</a:t>
            </a:r>
            <a:endParaRPr lang="en-US" altLang="zh-CN" dirty="0"/>
          </a:p>
        </p:txBody>
      </p:sp>
      <p:sp>
        <p:nvSpPr>
          <p:cNvPr id="5" name="QB_5_BD.115_1#9a491601c?pid=bb4d1ddd4&amp;color=0,55,96&amp;vtp=1&amp;bbb=1"/>
          <p:cNvSpPr/>
          <p:nvPr/>
        </p:nvSpPr>
        <p:spPr>
          <a:xfrm>
            <a:off x="502920" y="355923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5_AN.116_1#9a491601c.blank?pid=bb4d1ddd4&amp;color=0,55,96&amp;vpa=61&amp;vtp=1"/>
          <p:cNvSpPr/>
          <p:nvPr/>
        </p:nvSpPr>
        <p:spPr>
          <a:xfrm>
            <a:off x="679926" y="3507803"/>
            <a:ext cx="293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t>
            </a:r>
            <a:endParaRPr lang="en-US" altLang="zh-CN" dirty="0"/>
          </a:p>
        </p:txBody>
      </p:sp>
      <p:sp>
        <p:nvSpPr>
          <p:cNvPr id="7" name="QB_5_AS.117_1#9a491601c?pid=bb4d1ddd4&amp;color=0,55,96&amp;vtp=1&amp;bbb=1&amp;hb=1"/>
          <p:cNvSpPr/>
          <p:nvPr/>
        </p:nvSpPr>
        <p:spPr>
          <a:xfrm>
            <a:off x="502920" y="397002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根据上文“Technology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our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remain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same.”可知，此处讲的是友谊的意义以及我们对朋友的渴望。F项“</a:t>
            </a:r>
            <a:r>
              <a:rPr lang="en-US" altLang="zh-CN" sz="1800" b="0" i="0">
                <a:solidFill>
                  <a:srgbClr val="003760"/>
                </a:solidFill>
                <a:latin typeface="Times New Roman" pitchFamily="34" charset="0"/>
                <a:ea typeface="微软雅黑" pitchFamily="34" charset="-122"/>
                <a:cs typeface="Times New Roman" pitchFamily="34" charset="-120"/>
              </a:rPr>
              <a:t>No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one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would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choose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live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without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friends,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even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good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things.”承接上文，符合语境。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1" end="1"/>
                                            </p:txEl>
                                          </p:spTgt>
                                        </p:tgtEl>
                                        <p:attrNameLst>
                                          <p:attrName>style.visibility</p:attrName>
                                        </p:attrNameLst>
                                      </p:cBhvr>
                                      <p:to>
                                        <p:strVal val="visible"/>
                                      </p:to>
                                    </p:set>
                                    <p:animEffect transition="in" filter="fade">
                                      <p:cBhvr>
                                        <p:cTn id="46" dur="500"/>
                                        <p:tgtEl>
                                          <p:spTgt spid="7">
                                            <p:txEl>
                                              <p:pRg st="1" end="1"/>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2" end="2"/>
                                            </p:txEl>
                                          </p:spTgt>
                                        </p:tgtEl>
                                        <p:attrNameLst>
                                          <p:attrName>style.visibility</p:attrName>
                                        </p:attrNameLst>
                                      </p:cBhvr>
                                      <p:to>
                                        <p:strVal val="visible"/>
                                      </p:to>
                                    </p:set>
                                    <p:animEffect transition="in" filter="fade">
                                      <p:cBhvr>
                                        <p:cTn id="49"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8174885ca.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1</a:t>
            </a:r>
            <a:endParaRPr lang="en-US" altLang="zh-CN" sz="5400" dirty="0"/>
          </a:p>
        </p:txBody>
      </p:sp>
      <p:sp>
        <p:nvSpPr>
          <p:cNvPr id="3" name="C_1_BD#8174885ca.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Knowing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me,</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knowing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you</a:t>
            </a:r>
            <a:endParaRPr lang="en-US" altLang="zh-CN" sz="54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62280a809.fixed?pid=8174885ca&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Ⅲ</a:t>
            </a:r>
            <a:endParaRPr lang="en-US" altLang="zh-CN" sz="4000" dirty="0"/>
          </a:p>
        </p:txBody>
      </p:sp>
      <p:sp>
        <p:nvSpPr>
          <p:cNvPr id="3" name="C_2_BD#62280a809.fixed?pid=8174885ca&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5200"/>
              </a:lnSpc>
            </a:pPr>
            <a:r>
              <a:rPr lang="en-US" altLang="zh-CN" sz="4300" b="1" i="0" dirty="0">
                <a:solidFill>
                  <a:srgbClr val="3D589F"/>
                </a:solidFill>
                <a:latin typeface="Times New Roman" pitchFamily="34" charset="0"/>
                <a:ea typeface="印品黑体" pitchFamily="34" charset="-122"/>
                <a:cs typeface="Times New Roman" pitchFamily="34" charset="-120"/>
              </a:rPr>
              <a:t>Developing</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ideas</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a:solidFill>
                  <a:srgbClr val="3D589F"/>
                </a:solidFill>
                <a:latin typeface="Times New Roman" pitchFamily="34" charset="0"/>
                <a:ea typeface="印品黑体" pitchFamily="34" charset="-122"/>
                <a:cs typeface="Times New Roman" pitchFamily="34" charset="-120"/>
              </a:rPr>
              <a:t>&amp;</a:t>
            </a:r>
            <a:r>
              <a:rPr lang="en-US" altLang="zh-CN" sz="4300" b="1" i="0">
                <a:solidFill>
                  <a:srgbClr val="3D589F"/>
                </a:solidFill>
                <a:latin typeface="SimSun" pitchFamily="34" charset="0"/>
                <a:ea typeface="SimSun" pitchFamily="34" charset="-122"/>
                <a:cs typeface="SimSun" pitchFamily="34" charset="-120"/>
              </a:rPr>
              <a:t> </a:t>
            </a:r>
          </a:p>
          <a:p>
            <a:pPr>
              <a:lnSpc>
                <a:spcPts val="5300"/>
              </a:lnSpc>
            </a:pPr>
            <a:r>
              <a:rPr lang="en-US" altLang="zh-CN" sz="4300" b="1" i="0">
                <a:solidFill>
                  <a:srgbClr val="3D589F"/>
                </a:solidFill>
                <a:latin typeface="Times New Roman" pitchFamily="34" charset="0"/>
                <a:ea typeface="印品黑体" pitchFamily="34" charset="-122"/>
                <a:cs typeface="Times New Roman" pitchFamily="34" charset="-120"/>
              </a:rPr>
              <a:t>Presenting</a:t>
            </a:r>
            <a:r>
              <a:rPr lang="en-US" altLang="zh-CN" sz="4300" b="1" i="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ideas</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&amp;</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Reflection</a:t>
            </a:r>
            <a:endParaRPr lang="en-US" altLang="zh-CN" sz="43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C_4_BD#faf9c7dc1?pid=6f6066b62&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一、根据提示拼写单词。</a:t>
            </a:r>
            <a:endParaRPr lang="en-US" altLang="zh-CN" sz="2200" dirty="0"/>
          </a:p>
        </p:txBody>
      </p:sp>
      <p:sp>
        <p:nvSpPr>
          <p:cNvPr id="3" name="QB_5_BD.1_1#68207d387?pid=faf9c7dc1&amp;color=0,55,96&amp;vtp=1&amp;bbb=1"/>
          <p:cNvSpPr/>
          <p:nvPr/>
        </p:nvSpPr>
        <p:spPr>
          <a:xfrm>
            <a:off x="502920" y="2008625"/>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attempt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（证明</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正确）</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himself.</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listened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music,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eyes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filled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（泪水）.</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3.Modern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（独立的）.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（欺骗）</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anything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important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this.</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completely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（坦率的）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happened.</a:t>
            </a:r>
            <a:endParaRPr lang="en-US" altLang="zh-CN" sz="1800" dirty="0"/>
          </a:p>
        </p:txBody>
      </p:sp>
      <p:sp>
        <p:nvSpPr>
          <p:cNvPr id="4" name="QB_5_AN.2_1#68207d387.blank?pid=faf9c7dc1&amp;color=0,55,96&amp;vpa=1&amp;vtp=1&amp;bbb=1"/>
          <p:cNvSpPr/>
          <p:nvPr/>
        </p:nvSpPr>
        <p:spPr>
          <a:xfrm>
            <a:off x="3156426" y="1965445"/>
            <a:ext cx="750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justify</a:t>
            </a:r>
            <a:endParaRPr lang="en-US" altLang="zh-CN" dirty="0"/>
          </a:p>
        </p:txBody>
      </p:sp>
      <p:sp>
        <p:nvSpPr>
          <p:cNvPr id="6" name="QB_5_AN.4_1#68207d387.blank?pid=faf9c7dc1&amp;color=0,55,96&amp;vpa=2&amp;vtp=1&amp;bbb=1"/>
          <p:cNvSpPr/>
          <p:nvPr/>
        </p:nvSpPr>
        <p:spPr>
          <a:xfrm>
            <a:off x="5702776" y="2397245"/>
            <a:ext cx="598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tears</a:t>
            </a:r>
            <a:endParaRPr lang="en-US" altLang="zh-CN" dirty="0"/>
          </a:p>
        </p:txBody>
      </p:sp>
      <p:sp>
        <p:nvSpPr>
          <p:cNvPr id="8" name="QB_5_AN.6_1#68207d387.blank?pid=faf9c7dc1&amp;color=0,55,96&amp;vpa=3&amp;vtp=1&amp;bbb=1"/>
          <p:cNvSpPr/>
          <p:nvPr/>
        </p:nvSpPr>
        <p:spPr>
          <a:xfrm>
            <a:off x="4324826" y="2803645"/>
            <a:ext cx="1284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independent</a:t>
            </a:r>
            <a:endParaRPr lang="en-US" altLang="zh-CN" dirty="0"/>
          </a:p>
        </p:txBody>
      </p:sp>
      <p:sp>
        <p:nvSpPr>
          <p:cNvPr id="10" name="QB_5_AN.8_1#68207d387.blank?pid=faf9c7dc1&amp;color=0,55,96&amp;vpa=4&amp;vtp=1&amp;bbb=1"/>
          <p:cNvSpPr/>
          <p:nvPr/>
        </p:nvSpPr>
        <p:spPr>
          <a:xfrm>
            <a:off x="1889601" y="3235445"/>
            <a:ext cx="865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deceive</a:t>
            </a:r>
            <a:endParaRPr lang="en-US" altLang="zh-CN" dirty="0"/>
          </a:p>
        </p:txBody>
      </p:sp>
      <p:sp>
        <p:nvSpPr>
          <p:cNvPr id="12" name="QB_5_AN.10_1#68207d387.blank?pid=faf9c7dc1&amp;color=0,55,96&amp;vpa=5&amp;vtp=1&amp;bbb=1"/>
          <p:cNvSpPr/>
          <p:nvPr/>
        </p:nvSpPr>
        <p:spPr>
          <a:xfrm>
            <a:off x="2724626" y="3633590"/>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frank</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P spid="1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4e80b89d6?pid=6f6066b62&amp;color=0,55,96&amp;vtp=1&amp;bt=1&amp;bbb=1"/>
          <p:cNvSpPr/>
          <p:nvPr/>
        </p:nvSpPr>
        <p:spPr>
          <a:xfrm>
            <a:off x="502920" y="1508760"/>
            <a:ext cx="10570464" cy="429324"/>
          </a:xfrm>
          <a:prstGeom prst="rect">
            <a:avLst/>
          </a:prstGeom>
          <a:noFill/>
          <a:ln/>
        </p:spPr>
        <p:txBody>
          <a:bodyPr wrap="none" lIns="0" tIns="0" rIns="0" bIns="0" rtlCol="0" anchor="t"/>
          <a:lstStyle/>
          <a:p>
            <a:pPr algn="l">
              <a:lnSpc>
                <a:spcPts val="3600"/>
              </a:lnSpc>
            </a:pPr>
            <a:r>
              <a:rPr lang="en-US" altLang="zh-CN" sz="2200" b="1" i="0" dirty="0">
                <a:solidFill>
                  <a:srgbClr val="003760"/>
                </a:solidFill>
                <a:latin typeface="Times New Roman" pitchFamily="34" charset="0"/>
                <a:ea typeface="微软雅黑" pitchFamily="34" charset="-122"/>
                <a:cs typeface="Times New Roman" pitchFamily="34" charset="-120"/>
              </a:rPr>
              <a:t>二、单句语法填空。</a:t>
            </a:r>
            <a:endParaRPr lang="en-US" altLang="zh-CN" sz="2200" dirty="0"/>
          </a:p>
        </p:txBody>
      </p:sp>
      <p:sp>
        <p:nvSpPr>
          <p:cNvPr id="3" name="QB_5_BD.11_1#eb75ce5ed?pid=4e80b89d6&amp;color=0,55,96&amp;vtp=1&amp;bbb=1"/>
          <p:cNvSpPr/>
          <p:nvPr/>
        </p:nvSpPr>
        <p:spPr>
          <a:xfrm>
            <a:off x="502920" y="1980651"/>
            <a:ext cx="10570464" cy="34163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1.He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（justify）.</a:t>
            </a:r>
            <a:endParaRPr lang="en-US" altLang="zh-CN" sz="1800" dirty="0"/>
          </a:p>
        </p:txBody>
      </p:sp>
      <p:sp>
        <p:nvSpPr>
          <p:cNvPr id="4" name="QB_5_AN.12_1#eb75ce5ed.blank?pid=4e80b89d6&amp;color=0,55,96&amp;vpa=6&amp;vtp=1&amp;bbb=1"/>
          <p:cNvSpPr/>
          <p:nvPr/>
        </p:nvSpPr>
        <p:spPr>
          <a:xfrm>
            <a:off x="3283426" y="1936137"/>
            <a:ext cx="7635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justice</a:t>
            </a:r>
            <a:endParaRPr lang="en-US" altLang="zh-CN" dirty="0"/>
          </a:p>
        </p:txBody>
      </p:sp>
      <p:sp>
        <p:nvSpPr>
          <p:cNvPr id="5" name="QB_5_AS.13_1#eb75ce5ed?pid=4e80b89d6&amp;color=0,55,96&amp;vtp=1&amp;bbb=1"/>
          <p:cNvSpPr/>
          <p:nvPr/>
        </p:nvSpPr>
        <p:spPr>
          <a:xfrm>
            <a:off x="502920" y="2370835"/>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justice意为“强烈的正义感”。</a:t>
            </a:r>
            <a:endParaRPr lang="en-US" altLang="zh-CN" sz="1800" dirty="0"/>
          </a:p>
        </p:txBody>
      </p:sp>
      <p:sp>
        <p:nvSpPr>
          <p:cNvPr id="6" name="QB_5_BD.14_1#b3e9acd2f?sp=1&amp;pid=4e80b89d6&amp;color=0,55,96&amp;vtp=1&amp;bbb=1"/>
          <p:cNvSpPr/>
          <p:nvPr/>
        </p:nvSpPr>
        <p:spPr>
          <a:xfrm>
            <a:off x="502920" y="2757613"/>
            <a:ext cx="10570464" cy="7353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government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released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announcement</a:t>
            </a:r>
            <a:endParaRPr lang="en-US" altLang="zh-CN" sz="1800" dirty="0"/>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illegal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torn</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7" name="QB_5_AN.15_1#b3e9acd2f.blank?pid=4e80b89d6&amp;color=0,55,96&amp;vpa=7&amp;vtp=1&amp;bbb=1"/>
          <p:cNvSpPr/>
          <p:nvPr/>
        </p:nvSpPr>
        <p:spPr>
          <a:xfrm>
            <a:off x="4127976" y="3106799"/>
            <a:ext cx="6746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down</a:t>
            </a:r>
            <a:endParaRPr lang="en-US" altLang="zh-CN" dirty="0"/>
          </a:p>
        </p:txBody>
      </p:sp>
      <p:sp>
        <p:nvSpPr>
          <p:cNvPr id="8" name="QB_5_AS.16_1#b3e9acd2f?pid=4e80b89d6&amp;color=0,55,96&amp;vtp=1&amp;bbb=1"/>
          <p:cNvSpPr/>
          <p:nvPr/>
        </p:nvSpPr>
        <p:spPr>
          <a:xfrm>
            <a:off x="502920" y="3543298"/>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down意为“拆毁；推倒”。</a:t>
            </a:r>
            <a:endParaRPr lang="en-US" altLang="zh-CN" sz="1800" dirty="0"/>
          </a:p>
        </p:txBody>
      </p:sp>
      <p:sp>
        <p:nvSpPr>
          <p:cNvPr id="9" name="QB_5_BD.17_1#7eb8aab73?pid=4e80b89d6&amp;color=0,55,96&amp;vtp=1&amp;bbb=1"/>
          <p:cNvSpPr/>
          <p:nvPr/>
        </p:nvSpPr>
        <p:spPr>
          <a:xfrm>
            <a:off x="502920" y="3930584"/>
            <a:ext cx="10570464" cy="34163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3.He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afraid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（independent）.</a:t>
            </a:r>
            <a:endParaRPr lang="en-US" altLang="zh-CN" sz="1800" dirty="0"/>
          </a:p>
        </p:txBody>
      </p:sp>
      <p:sp>
        <p:nvSpPr>
          <p:cNvPr id="10" name="QB_5_AN.18_1#7eb8aab73.blank?pid=4e80b89d6&amp;color=0,55,96&amp;vpa=8&amp;vtp=1&amp;bbb=1"/>
          <p:cNvSpPr/>
          <p:nvPr/>
        </p:nvSpPr>
        <p:spPr>
          <a:xfrm>
            <a:off x="3334226" y="3873370"/>
            <a:ext cx="14239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independence</a:t>
            </a:r>
            <a:endParaRPr lang="en-US" altLang="zh-CN" dirty="0"/>
          </a:p>
        </p:txBody>
      </p:sp>
      <p:sp>
        <p:nvSpPr>
          <p:cNvPr id="11" name="QB_5_AS.19_1#7eb8aab73?pid=4e80b89d6&amp;color=0,55,96&amp;vtp=1&amp;bbb=1"/>
          <p:cNvSpPr/>
          <p:nvPr/>
        </p:nvSpPr>
        <p:spPr>
          <a:xfrm>
            <a:off x="502920" y="4317870"/>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设空处作losing的宾语，且其前有his修饰，应用名词形式。</a:t>
            </a:r>
            <a:endParaRPr lang="en-US" altLang="zh-CN" sz="1800" dirty="0"/>
          </a:p>
        </p:txBody>
      </p:sp>
      <p:sp>
        <p:nvSpPr>
          <p:cNvPr id="12" name="QB_5_BD.20_1#182acb39e?pid=4e80b89d6&amp;color=0,55,96&amp;vtp=1&amp;bbb=1"/>
          <p:cNvSpPr/>
          <p:nvPr/>
        </p:nvSpPr>
        <p:spPr>
          <a:xfrm>
            <a:off x="502920" y="4705156"/>
            <a:ext cx="10570464" cy="34163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4.We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disabled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study</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（independent）.</a:t>
            </a:r>
            <a:endParaRPr lang="en-US" altLang="zh-CN" sz="1800" dirty="0"/>
          </a:p>
        </p:txBody>
      </p:sp>
      <p:sp>
        <p:nvSpPr>
          <p:cNvPr id="13" name="QB_5_AN.21_1#182acb39e.blank?pid=4e80b89d6&amp;color=0,55,96&amp;vpa=9&amp;vtp=1&amp;bbb=1"/>
          <p:cNvSpPr/>
          <p:nvPr/>
        </p:nvSpPr>
        <p:spPr>
          <a:xfrm>
            <a:off x="5881338" y="4647942"/>
            <a:ext cx="14620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independently</a:t>
            </a:r>
            <a:endParaRPr lang="en-US" altLang="zh-CN" dirty="0"/>
          </a:p>
        </p:txBody>
      </p:sp>
      <p:sp>
        <p:nvSpPr>
          <p:cNvPr id="14" name="QB_5_AS.22_1#182acb39e?pid=4e80b89d6&amp;color=0,55,96&amp;vtp=1&amp;bbb=1"/>
          <p:cNvSpPr/>
          <p:nvPr/>
        </p:nvSpPr>
        <p:spPr>
          <a:xfrm>
            <a:off x="502920" y="5092442"/>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设空处作状语，修饰live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study，应用副词形式。</a:t>
            </a:r>
            <a:endParaRPr lang="en-US" altLang="zh-CN" sz="1800" dirty="0"/>
          </a:p>
        </p:txBody>
      </p:sp>
      <p:sp>
        <p:nvSpPr>
          <p:cNvPr id="15" name="QB_5_BD.23_1#3d130cecc?pid=4e80b89d6&amp;color=0,55,96&amp;vtp=1&amp;bbb=1"/>
          <p:cNvSpPr/>
          <p:nvPr/>
        </p:nvSpPr>
        <p:spPr>
          <a:xfrm>
            <a:off x="502920" y="5479728"/>
            <a:ext cx="10570464" cy="34163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5.Having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justify</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a:t>
            </a:r>
            <a:endParaRPr lang="en-US" altLang="zh-CN" sz="1800" dirty="0"/>
          </a:p>
        </p:txBody>
      </p:sp>
      <p:sp>
        <p:nvSpPr>
          <p:cNvPr id="16" name="QB_5_AN.24_1#3d130cecc.blank?pid=4e80b89d6&amp;color=0,55,96&amp;vpa=10&amp;vtp=1&amp;bbb=1"/>
          <p:cNvSpPr/>
          <p:nvPr/>
        </p:nvSpPr>
        <p:spPr>
          <a:xfrm>
            <a:off x="6379051" y="5422514"/>
            <a:ext cx="7381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taking</a:t>
            </a:r>
            <a:endParaRPr lang="en-US" altLang="zh-CN" dirty="0"/>
          </a:p>
        </p:txBody>
      </p:sp>
      <p:sp>
        <p:nvSpPr>
          <p:cNvPr id="17" name="QB_5_AS.25_1#3d130cecc?pid=4e80b89d6&amp;color=0,55,96&amp;vtp=1&amp;bbb=1"/>
          <p:cNvSpPr/>
          <p:nvPr/>
        </p:nvSpPr>
        <p:spPr>
          <a:xfrm>
            <a:off x="502920" y="5867014"/>
            <a:ext cx="10570464" cy="341630"/>
          </a:xfrm>
          <a:prstGeom prst="rect">
            <a:avLst/>
          </a:prstGeom>
          <a:noFill/>
          <a:ln/>
        </p:spPr>
        <p:txBody>
          <a:bodyPr wrap="none" lIns="0" tIns="0" rIns="0" bIns="0" rtlCol="0" anchor="t"/>
          <a:lstStyle/>
          <a:p>
            <a:pPr algn="l">
              <a:lnSpc>
                <a:spcPts val="30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justify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sth为固定搭配，意为“证明做某事有道理/正确/正当”。</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bg/>
                                          </p:spTgt>
                                        </p:tgtEl>
                                        <p:attrNameLst>
                                          <p:attrName>style.visibility</p:attrName>
                                        </p:attrNameLst>
                                      </p:cBhvr>
                                      <p:to>
                                        <p:strVal val="visible"/>
                                      </p:to>
                                    </p:set>
                                    <p:animEffect transition="in" filter="fade">
                                      <p:cBhvr>
                                        <p:cTn id="63" dur="500"/>
                                        <p:tgtEl>
                                          <p:spTgt spid="14">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fade">
                                      <p:cBhvr>
                                        <p:cTn id="66" dur="500"/>
                                        <p:tgtEl>
                                          <p:spTgt spid="14">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6">
                                            <p:bg/>
                                          </p:spTgt>
                                        </p:tgtEl>
                                        <p:attrNameLst>
                                          <p:attrName>style.visibility</p:attrName>
                                        </p:attrNameLst>
                                      </p:cBhvr>
                                      <p:to>
                                        <p:strVal val="visible"/>
                                      </p:to>
                                    </p:set>
                                    <p:animEffect transition="in" filter="fade">
                                      <p:cBhvr>
                                        <p:cTn id="71" dur="500"/>
                                        <p:tgtEl>
                                          <p:spTgt spid="16">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6">
                                            <p:txEl>
                                              <p:pRg st="0" end="0"/>
                                            </p:txEl>
                                          </p:spTgt>
                                        </p:tgtEl>
                                        <p:attrNameLst>
                                          <p:attrName>style.visibility</p:attrName>
                                        </p:attrNameLst>
                                      </p:cBhvr>
                                      <p:to>
                                        <p:strVal val="visible"/>
                                      </p:to>
                                    </p:set>
                                    <p:animEffect transition="in" filter="fade">
                                      <p:cBhvr>
                                        <p:cTn id="74" dur="500"/>
                                        <p:tgtEl>
                                          <p:spTgt spid="16">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7">
                                            <p:bg/>
                                          </p:spTgt>
                                        </p:tgtEl>
                                        <p:attrNameLst>
                                          <p:attrName>style.visibility</p:attrName>
                                        </p:attrNameLst>
                                      </p:cBhvr>
                                      <p:to>
                                        <p:strVal val="visible"/>
                                      </p:to>
                                    </p:set>
                                    <p:animEffect transition="in" filter="fade">
                                      <p:cBhvr>
                                        <p:cTn id="79" dur="500"/>
                                        <p:tgtEl>
                                          <p:spTgt spid="1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fade">
                                      <p:cBhvr>
                                        <p:cTn id="82"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P spid="13" grpId="0" build="p" animBg="1"/>
      <p:bldP spid="14" grpId="0" build="p" animBg="1"/>
      <p:bldP spid="16" grpId="0" build="p" animBg="1"/>
      <p:bldP spid="1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C_4_BD#f4a2fc62b?pid=6f6066b62&amp;color=0,55,96&amp;vtp=1&amp;bt=1&amp;bbb=1"/>
          <p:cNvSpPr/>
          <p:nvPr/>
        </p:nvSpPr>
        <p:spPr>
          <a:xfrm>
            <a:off x="502920" y="1508760"/>
            <a:ext cx="10570464" cy="429324"/>
          </a:xfrm>
          <a:prstGeom prst="rect">
            <a:avLst/>
          </a:prstGeom>
          <a:noFill/>
          <a:ln/>
        </p:spPr>
        <p:txBody>
          <a:bodyPr wrap="none" lIns="0" tIns="0" rIns="0" bIns="0" rtlCol="0" anchor="t"/>
          <a:lstStyle/>
          <a:p>
            <a:pPr algn="l">
              <a:lnSpc>
                <a:spcPts val="3600"/>
              </a:lnSpc>
            </a:pPr>
            <a:r>
              <a:rPr lang="en-US" altLang="zh-CN" sz="2200" b="1" i="0" dirty="0">
                <a:solidFill>
                  <a:srgbClr val="003760"/>
                </a:solidFill>
                <a:latin typeface="Times New Roman" pitchFamily="34" charset="0"/>
                <a:ea typeface="微软雅黑" pitchFamily="34" charset="-122"/>
                <a:cs typeface="Times New Roman" pitchFamily="34" charset="-120"/>
              </a:rPr>
              <a:t>三、完成句子。</a:t>
            </a:r>
            <a:endParaRPr lang="en-US" altLang="zh-CN" sz="2200" dirty="0"/>
          </a:p>
        </p:txBody>
      </p:sp>
      <p:sp>
        <p:nvSpPr>
          <p:cNvPr id="3" name="QB_5_BD.26_1#e98806f87?sp=1&amp;pid=f4a2fc62b&amp;color=0,55,96&amp;vtp=1&amp;bbb=1"/>
          <p:cNvSpPr/>
          <p:nvPr/>
        </p:nvSpPr>
        <p:spPr>
          <a:xfrm>
            <a:off x="502920" y="1975139"/>
            <a:ext cx="10570464" cy="7353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1.我听到了我们队获胜的消息。</a:t>
            </a:r>
            <a:endParaRPr lang="en-US" altLang="zh-CN" sz="1800" dirty="0"/>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news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4" name="QB_5_AN.27_1#e98806f87.blank?pid=f4a2fc62b&amp;color=0,55,96&amp;vpa=11&amp;vtp=1&amp;bbb=1"/>
          <p:cNvSpPr/>
          <p:nvPr/>
        </p:nvSpPr>
        <p:spPr>
          <a:xfrm>
            <a:off x="2299176" y="2324325"/>
            <a:ext cx="5095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that</a:t>
            </a:r>
            <a:endParaRPr lang="en-US" altLang="zh-CN" dirty="0"/>
          </a:p>
        </p:txBody>
      </p:sp>
      <p:sp>
        <p:nvSpPr>
          <p:cNvPr id="5" name="QB_5_AN.28_1#e98806f87.blank?pid=f4a2fc62b&amp;color=0,55,96&amp;vpa=12&amp;vtp=1&amp;bbb=1"/>
          <p:cNvSpPr/>
          <p:nvPr/>
        </p:nvSpPr>
        <p:spPr>
          <a:xfrm>
            <a:off x="2946876" y="2324325"/>
            <a:ext cx="4714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our</a:t>
            </a:r>
            <a:endParaRPr lang="en-US" altLang="zh-CN" dirty="0"/>
          </a:p>
        </p:txBody>
      </p:sp>
      <p:sp>
        <p:nvSpPr>
          <p:cNvPr id="6" name="QB_5_AN.29_1#e98806f87.blank?pid=f4a2fc62b&amp;color=0,55,96&amp;vpa=13&amp;vtp=1&amp;bbb=1"/>
          <p:cNvSpPr/>
          <p:nvPr/>
        </p:nvSpPr>
        <p:spPr>
          <a:xfrm>
            <a:off x="3569176" y="2324325"/>
            <a:ext cx="6111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team</a:t>
            </a:r>
            <a:endParaRPr lang="en-US" altLang="zh-CN" dirty="0"/>
          </a:p>
        </p:txBody>
      </p:sp>
      <p:sp>
        <p:nvSpPr>
          <p:cNvPr id="7" name="QB_5_AN.30_1#e98806f87.blank?pid=f4a2fc62b&amp;color=0,55,96&amp;vpa=14&amp;vtp=1&amp;bbb=1"/>
          <p:cNvSpPr/>
          <p:nvPr/>
        </p:nvSpPr>
        <p:spPr>
          <a:xfrm>
            <a:off x="4369276" y="2324325"/>
            <a:ext cx="4968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had</a:t>
            </a:r>
            <a:endParaRPr lang="en-US" altLang="zh-CN" dirty="0"/>
          </a:p>
        </p:txBody>
      </p:sp>
      <p:sp>
        <p:nvSpPr>
          <p:cNvPr id="8" name="QB_5_AN.31_1#e98806f87.blank?pid=f4a2fc62b&amp;color=0,55,96&amp;vpa=15&amp;vtp=1&amp;bbb=1"/>
          <p:cNvSpPr/>
          <p:nvPr/>
        </p:nvSpPr>
        <p:spPr>
          <a:xfrm>
            <a:off x="5016976" y="2324325"/>
            <a:ext cx="5603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won</a:t>
            </a:r>
            <a:endParaRPr lang="en-US" altLang="zh-CN" dirty="0"/>
          </a:p>
        </p:txBody>
      </p:sp>
      <p:sp>
        <p:nvSpPr>
          <p:cNvPr id="9" name="QB_5_BD.32_1#984832331?sp=1&amp;pid=f4a2fc62b&amp;color=0,55,96&amp;vtp=1&amp;bbb=1&amp;hb=1"/>
          <p:cNvSpPr/>
          <p:nvPr/>
        </p:nvSpPr>
        <p:spPr>
          <a:xfrm>
            <a:off x="502920" y="2755518"/>
            <a:ext cx="10570464" cy="112249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2.他们面临着一个艰难的选择：是应该再待一天还是马上回家。</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choice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return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once</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10" name="QB_5_AN.33_1#984832331.blank?pid=f4a2fc62b&amp;color=0,55,96&amp;vpa=16&amp;vtp=1&amp;bbb=1"/>
          <p:cNvSpPr/>
          <p:nvPr/>
        </p:nvSpPr>
        <p:spPr>
          <a:xfrm>
            <a:off x="4039076" y="3115309"/>
            <a:ext cx="9032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whether</a:t>
            </a:r>
            <a:endParaRPr lang="en-US" altLang="zh-CN" dirty="0"/>
          </a:p>
        </p:txBody>
      </p:sp>
      <p:sp>
        <p:nvSpPr>
          <p:cNvPr id="11" name="QB_5_AN.34_1#984832331.blank?pid=f4a2fc62b&amp;color=0,55,96&amp;vpa=17&amp;vtp=1&amp;bbb=1"/>
          <p:cNvSpPr/>
          <p:nvPr/>
        </p:nvSpPr>
        <p:spPr>
          <a:xfrm>
            <a:off x="5067776" y="3102609"/>
            <a:ext cx="5603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they</a:t>
            </a:r>
            <a:endParaRPr lang="en-US" altLang="zh-CN" dirty="0"/>
          </a:p>
        </p:txBody>
      </p:sp>
      <p:sp>
        <p:nvSpPr>
          <p:cNvPr id="12" name="QB_5_AN.35_1#984832331.blank?pid=f4a2fc62b&amp;color=0,55,96&amp;vpa=18&amp;vtp=1&amp;bbb=1"/>
          <p:cNvSpPr/>
          <p:nvPr/>
        </p:nvSpPr>
        <p:spPr>
          <a:xfrm>
            <a:off x="5766276" y="3115309"/>
            <a:ext cx="7762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should</a:t>
            </a:r>
            <a:endParaRPr lang="en-US" altLang="zh-CN" dirty="0"/>
          </a:p>
        </p:txBody>
      </p:sp>
      <p:sp>
        <p:nvSpPr>
          <p:cNvPr id="13" name="QB_5_AN.36_1#984832331.blank?pid=f4a2fc62b&amp;color=0,55,96&amp;vpa=19&amp;vtp=1&amp;bbb=1"/>
          <p:cNvSpPr/>
          <p:nvPr/>
        </p:nvSpPr>
        <p:spPr>
          <a:xfrm>
            <a:off x="6680675" y="3102609"/>
            <a:ext cx="5349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stay</a:t>
            </a:r>
            <a:endParaRPr lang="en-US" altLang="zh-CN" dirty="0"/>
          </a:p>
        </p:txBody>
      </p:sp>
      <p:sp>
        <p:nvSpPr>
          <p:cNvPr id="14" name="QB_5_BD.37_1#a816e0141?sp=1&amp;pid=f4a2fc62b&amp;color=0,55,96&amp;vtp=1&amp;bbb=1"/>
          <p:cNvSpPr/>
          <p:nvPr/>
        </p:nvSpPr>
        <p:spPr>
          <a:xfrm>
            <a:off x="502920" y="3926078"/>
            <a:ext cx="10570464" cy="7353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3.医生不介意我偶尔吃一点海鲜。（动名词的复合结构）</a:t>
            </a:r>
            <a:endParaRPr lang="en-US" altLang="zh-CN" sz="1800" dirty="0"/>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mind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occasionally.</a:t>
            </a:r>
            <a:endParaRPr lang="en-US" altLang="zh-CN" sz="1800" dirty="0"/>
          </a:p>
        </p:txBody>
      </p:sp>
      <p:sp>
        <p:nvSpPr>
          <p:cNvPr id="15" name="QB_5_AN.38_1#a816e0141.blank?pid=f4a2fc62b&amp;color=0,55,96&amp;vpa=20&amp;vtp=1&amp;bbb=1"/>
          <p:cNvSpPr/>
          <p:nvPr/>
        </p:nvSpPr>
        <p:spPr>
          <a:xfrm>
            <a:off x="2988151" y="4262564"/>
            <a:ext cx="8016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my/me</a:t>
            </a:r>
            <a:endParaRPr lang="en-US" altLang="zh-CN" dirty="0"/>
          </a:p>
        </p:txBody>
      </p:sp>
      <p:sp>
        <p:nvSpPr>
          <p:cNvPr id="16" name="QB_5_AN.39_1#a816e0141.blank?pid=f4a2fc62b&amp;color=0,55,96&amp;vpa=21&amp;vtp=1&amp;bbb=1"/>
          <p:cNvSpPr/>
          <p:nvPr/>
        </p:nvSpPr>
        <p:spPr>
          <a:xfrm>
            <a:off x="3940651" y="4262564"/>
            <a:ext cx="7254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eating</a:t>
            </a:r>
            <a:endParaRPr lang="en-US" altLang="zh-CN" dirty="0"/>
          </a:p>
        </p:txBody>
      </p:sp>
      <p:sp>
        <p:nvSpPr>
          <p:cNvPr id="17" name="QB_5_AN.40_1#a816e0141.blank?pid=f4a2fc62b&amp;color=0,55,96&amp;vpa=22&amp;vtp=1"/>
          <p:cNvSpPr/>
          <p:nvPr/>
        </p:nvSpPr>
        <p:spPr>
          <a:xfrm>
            <a:off x="4855051" y="4275264"/>
            <a:ext cx="2682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8" name="QB_5_AN.41_1#a816e0141.blank?pid=f4a2fc62b&amp;color=0,55,96&amp;vpa=23&amp;vtp=1&amp;bbb=1"/>
          <p:cNvSpPr/>
          <p:nvPr/>
        </p:nvSpPr>
        <p:spPr>
          <a:xfrm>
            <a:off x="5261451" y="4275264"/>
            <a:ext cx="5857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little</a:t>
            </a:r>
            <a:endParaRPr lang="en-US" altLang="zh-CN" dirty="0"/>
          </a:p>
        </p:txBody>
      </p:sp>
      <p:sp>
        <p:nvSpPr>
          <p:cNvPr id="19" name="QB_5_AN.42_1#a816e0141.blank?pid=f4a2fc62b&amp;color=0,55,96&amp;vpa=24&amp;vtp=1&amp;bbb=1"/>
          <p:cNvSpPr/>
          <p:nvPr/>
        </p:nvSpPr>
        <p:spPr>
          <a:xfrm>
            <a:off x="5972651" y="4275264"/>
            <a:ext cx="8778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seafood</a:t>
            </a:r>
            <a:endParaRPr lang="en-US" altLang="zh-CN" dirty="0"/>
          </a:p>
        </p:txBody>
      </p:sp>
      <p:sp>
        <p:nvSpPr>
          <p:cNvPr id="20" name="QB_5_BD.43_1#d3febb220?sp=1&amp;pid=f4a2fc62b&amp;color=0,55,96&amp;vtp=1&amp;bbb=1"/>
          <p:cNvSpPr/>
          <p:nvPr/>
        </p:nvSpPr>
        <p:spPr>
          <a:xfrm>
            <a:off x="502920" y="4714239"/>
            <a:ext cx="10570464" cy="7353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4.我们要八点来，以便会议能早点开始。</a:t>
            </a:r>
            <a:endParaRPr lang="en-US" altLang="zh-CN" sz="1800" dirty="0"/>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e'll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eight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early.</a:t>
            </a:r>
            <a:endParaRPr lang="en-US" altLang="zh-CN" sz="1800" dirty="0"/>
          </a:p>
        </p:txBody>
      </p:sp>
      <p:sp>
        <p:nvSpPr>
          <p:cNvPr id="21" name="QB_5_AN.44_1#d3febb220.blank?pid=f4a2fc62b&amp;color=0,55,96&amp;vpa=25&amp;vtp=1&amp;bbb=1"/>
          <p:cNvSpPr/>
          <p:nvPr/>
        </p:nvSpPr>
        <p:spPr>
          <a:xfrm>
            <a:off x="2563463" y="5063425"/>
            <a:ext cx="3698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so</a:t>
            </a:r>
            <a:endParaRPr lang="en-US" altLang="zh-CN" dirty="0"/>
          </a:p>
        </p:txBody>
      </p:sp>
      <p:sp>
        <p:nvSpPr>
          <p:cNvPr id="22" name="QB_5_AN.45_1#d3febb220.blank?pid=f4a2fc62b&amp;color=0,55,96&amp;vpa=26&amp;vtp=1&amp;bbb=1"/>
          <p:cNvSpPr/>
          <p:nvPr/>
        </p:nvSpPr>
        <p:spPr>
          <a:xfrm>
            <a:off x="3122263" y="5063425"/>
            <a:ext cx="5095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that</a:t>
            </a:r>
            <a:endParaRPr lang="en-US" altLang="zh-CN" dirty="0"/>
          </a:p>
        </p:txBody>
      </p:sp>
      <p:sp>
        <p:nvSpPr>
          <p:cNvPr id="23" name="QB_5_BD.46_1#817159c61?sp=1&amp;pid=f4a2fc62b&amp;color=0,55,96&amp;vtp=1&amp;bbb=1"/>
          <p:cNvSpPr/>
          <p:nvPr/>
        </p:nvSpPr>
        <p:spPr>
          <a:xfrm>
            <a:off x="502920" y="5499416"/>
            <a:ext cx="10570464" cy="73533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5.她一到那里，我就告诉她这个消息。</a:t>
            </a:r>
            <a:endParaRPr lang="en-US" altLang="zh-CN" sz="1800" dirty="0"/>
          </a:p>
          <a:p>
            <a:pPr>
              <a:lnSpc>
                <a:spcPts val="30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news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24" name="QB_5_AN.47_1#817159c61.blank?pid=f4a2fc62b&amp;color=0,55,96&amp;vpa=27&amp;vtp=1&amp;bbb=1"/>
          <p:cNvSpPr/>
          <p:nvPr/>
        </p:nvSpPr>
        <p:spPr>
          <a:xfrm>
            <a:off x="2632551" y="5848602"/>
            <a:ext cx="4460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the</a:t>
            </a:r>
            <a:endParaRPr lang="en-US" altLang="zh-CN" dirty="0"/>
          </a:p>
        </p:txBody>
      </p:sp>
      <p:sp>
        <p:nvSpPr>
          <p:cNvPr id="25" name="QB_5_AN.48_1#817159c61.blank?pid=f4a2fc62b&amp;color=0,55,96&amp;vpa=28&amp;vtp=1&amp;bbb=1"/>
          <p:cNvSpPr/>
          <p:nvPr/>
        </p:nvSpPr>
        <p:spPr>
          <a:xfrm>
            <a:off x="3191351" y="5848602"/>
            <a:ext cx="29860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minute/second/moment/instant</a:t>
            </a:r>
            <a:endParaRPr lang="en-US" altLang="zh-CN" dirty="0"/>
          </a:p>
        </p:txBody>
      </p:sp>
      <p:sp>
        <p:nvSpPr>
          <p:cNvPr id="26" name="QB_5_AN.49_1#817159c61.blank?pid=f4a2fc62b&amp;color=0,55,96&amp;vpa=29&amp;vtp=1&amp;bbb=1"/>
          <p:cNvSpPr/>
          <p:nvPr/>
        </p:nvSpPr>
        <p:spPr>
          <a:xfrm>
            <a:off x="6277451" y="5848602"/>
            <a:ext cx="4714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she</a:t>
            </a:r>
            <a:endParaRPr lang="en-US" altLang="zh-CN" dirty="0"/>
          </a:p>
        </p:txBody>
      </p:sp>
      <p:sp>
        <p:nvSpPr>
          <p:cNvPr id="27" name="QB_5_AN.50_1#817159c61.blank?pid=f4a2fc62b&amp;color=0,55,96&amp;vpa=30&amp;vtp=1&amp;bbb=1"/>
          <p:cNvSpPr/>
          <p:nvPr/>
        </p:nvSpPr>
        <p:spPr>
          <a:xfrm>
            <a:off x="6874350" y="5835902"/>
            <a:ext cx="5349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gets</a:t>
            </a:r>
            <a:endParaRPr lang="en-US" altLang="zh-CN" dirty="0"/>
          </a:p>
        </p:txBody>
      </p:sp>
      <p:sp>
        <p:nvSpPr>
          <p:cNvPr id="28" name="QB_5_AN.51_1#817159c61.blank?pid=f4a2fc62b&amp;color=0,55,96&amp;vpa=31&amp;vtp=1&amp;bbb=1"/>
          <p:cNvSpPr/>
          <p:nvPr/>
        </p:nvSpPr>
        <p:spPr>
          <a:xfrm>
            <a:off x="7572850" y="5848602"/>
            <a:ext cx="623888" cy="335090"/>
          </a:xfrm>
          <a:prstGeom prst="rect">
            <a:avLst/>
          </a:prstGeom>
          <a:noFill/>
          <a:ln/>
        </p:spPr>
        <p:txBody>
          <a:bodyPr wrap="none" lIns="0" tIns="0" rIns="0" bIns="0" rtlCol="0" anchor="t"/>
          <a:lstStyle/>
          <a:p>
            <a:pPr algn="ctr">
              <a:lnSpc>
                <a:spcPts val="2900"/>
              </a:lnSpc>
            </a:pPr>
            <a:r>
              <a:rPr lang="en-US" altLang="zh-CN" b="0" i="0" dirty="0">
                <a:solidFill>
                  <a:srgbClr val="FF0000"/>
                </a:solidFill>
                <a:latin typeface="Times New Roman" pitchFamily="34" charset="0"/>
                <a:ea typeface="微软雅黑" pitchFamily="34" charset="-122"/>
                <a:cs typeface="Times New Roman" pitchFamily="34" charset="-120"/>
              </a:rPr>
              <a:t>there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8">
                                            <p:bg/>
                                          </p:spTgt>
                                        </p:tgtEl>
                                        <p:attrNameLst>
                                          <p:attrName>style.visibility</p:attrName>
                                        </p:attrNameLst>
                                      </p:cBhvr>
                                      <p:to>
                                        <p:strVal val="visible"/>
                                      </p:to>
                                    </p:set>
                                    <p:animEffect transition="in" filter="fade">
                                      <p:cBhvr>
                                        <p:cTn id="103" dur="500"/>
                                        <p:tgtEl>
                                          <p:spTgt spid="18">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8">
                                            <p:txEl>
                                              <p:pRg st="0" end="0"/>
                                            </p:txEl>
                                          </p:spTgt>
                                        </p:tgtEl>
                                        <p:attrNameLst>
                                          <p:attrName>style.visibility</p:attrName>
                                        </p:attrNameLst>
                                      </p:cBhvr>
                                      <p:to>
                                        <p:strVal val="visible"/>
                                      </p:to>
                                    </p:set>
                                    <p:animEffect transition="in" filter="fade">
                                      <p:cBhvr>
                                        <p:cTn id="106" dur="500"/>
                                        <p:tgtEl>
                                          <p:spTgt spid="18">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19">
                                            <p:bg/>
                                          </p:spTgt>
                                        </p:tgtEl>
                                        <p:attrNameLst>
                                          <p:attrName>style.visibility</p:attrName>
                                        </p:attrNameLst>
                                      </p:cBhvr>
                                      <p:to>
                                        <p:strVal val="visible"/>
                                      </p:to>
                                    </p:set>
                                    <p:animEffect transition="in" filter="fade">
                                      <p:cBhvr>
                                        <p:cTn id="111" dur="500"/>
                                        <p:tgtEl>
                                          <p:spTgt spid="19">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9">
                                            <p:txEl>
                                              <p:pRg st="0" end="0"/>
                                            </p:txEl>
                                          </p:spTgt>
                                        </p:tgtEl>
                                        <p:attrNameLst>
                                          <p:attrName>style.visibility</p:attrName>
                                        </p:attrNameLst>
                                      </p:cBhvr>
                                      <p:to>
                                        <p:strVal val="visible"/>
                                      </p:to>
                                    </p:set>
                                    <p:animEffect transition="in" filter="fade">
                                      <p:cBhvr>
                                        <p:cTn id="114" dur="500"/>
                                        <p:tgtEl>
                                          <p:spTgt spid="19">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par>
                    <p:cTn id="163" fill="hold">
                      <p:stCondLst>
                        <p:cond delay="indefinite"/>
                      </p:stCondLst>
                      <p:childTnLst>
                        <p:par>
                          <p:cTn id="164" fill="hold">
                            <p:stCondLst>
                              <p:cond delay="0"/>
                            </p:stCondLst>
                            <p:childTnLst>
                              <p:par>
                                <p:cTn id="165" presetID="10" presetClass="entr" presetSubtype="0" fill="hold" grpId="0" nodeType="clickEffect">
                                  <p:stCondLst>
                                    <p:cond delay="0"/>
                                  </p:stCondLst>
                                  <p:childTnLst>
                                    <p:set>
                                      <p:cBhvr>
                                        <p:cTn id="166" dur="1" fill="hold">
                                          <p:stCondLst>
                                            <p:cond delay="0"/>
                                          </p:stCondLst>
                                        </p:cTn>
                                        <p:tgtEl>
                                          <p:spTgt spid="28">
                                            <p:bg/>
                                          </p:spTgt>
                                        </p:tgtEl>
                                        <p:attrNameLst>
                                          <p:attrName>style.visibility</p:attrName>
                                        </p:attrNameLst>
                                      </p:cBhvr>
                                      <p:to>
                                        <p:strVal val="visible"/>
                                      </p:to>
                                    </p:set>
                                    <p:animEffect transition="in" filter="fade">
                                      <p:cBhvr>
                                        <p:cTn id="167" dur="500"/>
                                        <p:tgtEl>
                                          <p:spTgt spid="28">
                                            <p:bg/>
                                          </p:spTgt>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28">
                                            <p:txEl>
                                              <p:pRg st="0" end="0"/>
                                            </p:txEl>
                                          </p:spTgt>
                                        </p:tgtEl>
                                        <p:attrNameLst>
                                          <p:attrName>style.visibility</p:attrName>
                                        </p:attrNameLst>
                                      </p:cBhvr>
                                      <p:to>
                                        <p:strVal val="visible"/>
                                      </p:to>
                                    </p:set>
                                    <p:animEffect transition="in" filter="fade">
                                      <p:cBhvr>
                                        <p:cTn id="170" dur="500"/>
                                        <p:tgtEl>
                                          <p:spTgt spid="2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1" grpId="0" build="p" animBg="1"/>
      <p:bldP spid="12" grpId="0" build="p" animBg="1"/>
      <p:bldP spid="13" grpId="0" build="p" animBg="1"/>
      <p:bldP spid="15" grpId="0" build="p" animBg="1"/>
      <p:bldP spid="16" grpId="0" build="p" animBg="1"/>
      <p:bldP spid="17" grpId="0" build="p" animBg="1"/>
      <p:bldP spid="18" grpId="0" build="p" animBg="1"/>
      <p:bldP spid="19" grpId="0" build="p" animBg="1"/>
      <p:bldP spid="21" grpId="0" build="p" animBg="1"/>
      <p:bldP spid="22" grpId="0" build="p" animBg="1"/>
      <p:bldP spid="24" grpId="0" build="p" animBg="1"/>
      <p:bldP spid="25" grpId="0" build="p" animBg="1"/>
      <p:bldP spid="26" grpId="0" build="p" animBg="1"/>
      <p:bldP spid="27" grpId="0" build="p" animBg="1"/>
      <p:bldP spid="28"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C_4_BD#c9bb39a12?pid=6f6066b62&amp;color=0,55,96&amp;vtp=1&amp;bt=1&amp;bbb=1"/>
          <p:cNvSpPr/>
          <p:nvPr/>
        </p:nvSpPr>
        <p:spPr>
          <a:xfrm>
            <a:off x="502920" y="1508760"/>
            <a:ext cx="10570464" cy="406654"/>
          </a:xfrm>
          <a:prstGeom prst="rect">
            <a:avLst/>
          </a:prstGeom>
          <a:noFill/>
          <a:ln/>
        </p:spPr>
        <p:txBody>
          <a:bodyPr wrap="none" lIns="0" tIns="0" rIns="0" bIns="0" rtlCol="0" anchor="t"/>
          <a:lstStyle/>
          <a:p>
            <a:pPr algn="l">
              <a:lnSpc>
                <a:spcPts val="3500"/>
              </a:lnSpc>
            </a:pPr>
            <a:r>
              <a:rPr lang="en-US" altLang="zh-CN" sz="2200" b="1" i="0" dirty="0">
                <a:solidFill>
                  <a:srgbClr val="003760"/>
                </a:solidFill>
                <a:latin typeface="Times New Roman" pitchFamily="34" charset="0"/>
                <a:ea typeface="微软雅黑" pitchFamily="34" charset="-122"/>
                <a:cs typeface="Times New Roman" pitchFamily="34" charset="-120"/>
              </a:rPr>
              <a:t>四、语法填空。</a:t>
            </a:r>
            <a:endParaRPr lang="en-US" altLang="zh-CN" sz="2200" dirty="0"/>
          </a:p>
        </p:txBody>
      </p:sp>
      <p:sp>
        <p:nvSpPr>
          <p:cNvPr id="3" name="QM_5_BD.52_1#732e99727?sp=1&amp;pid=c9bb39a12&amp;color=0,55,96&amp;vtp=1&amp;bbb=1&amp;hb=1"/>
          <p:cNvSpPr/>
          <p:nvPr/>
        </p:nvSpPr>
        <p:spPr>
          <a:xfrm>
            <a:off x="502920" y="1963401"/>
            <a:ext cx="10570464" cy="10496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problems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opinion,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following</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1.</a:t>
            </a:r>
            <a:r>
              <a:rPr lang="en-US" altLang="zh-CN" i="0">
                <a:solidFill>
                  <a:srgbClr val="003760"/>
                </a:solidFill>
                <a:latin typeface="SimSun" pitchFamily="34" charset="0"/>
                <a:ea typeface="SimSun" pitchFamily="34" charset="-122"/>
                <a:cs typeface="SimSun" pitchFamily="34" charset="-120"/>
              </a:rPr>
              <a:t>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（quality）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basis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friendship.</a:t>
            </a:r>
            <a:endParaRPr lang="en-US" altLang="zh-CN" dirty="0"/>
          </a:p>
        </p:txBody>
      </p:sp>
      <p:sp>
        <p:nvSpPr>
          <p:cNvPr id="4" name="QM_5_BD.52_2#732e99727?sp=1&amp;pid=c9bb39a12&amp;color=0,55,96&amp;vtp=1&amp;bbb=1&amp;hb=1"/>
          <p:cNvSpPr/>
          <p:nvPr/>
        </p:nvSpPr>
        <p:spPr>
          <a:xfrm>
            <a:off x="502920" y="3059874"/>
            <a:ext cx="10570464" cy="14179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（support）.I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trouble</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（balance）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project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respect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choices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encourage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over</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these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difficulties.</a:t>
            </a:r>
            <a:endParaRPr lang="en-US" altLang="zh-CN" dirty="0"/>
          </a:p>
        </p:txBody>
      </p:sp>
      <p:sp>
        <p:nvSpPr>
          <p:cNvPr id="5" name="QM_5_BD.52_3#732e99727?sp=1&amp;pid=c9bb39a12&amp;color=0,55,96&amp;vtp=1&amp;bbb=1&amp;hb=1"/>
          <p:cNvSpPr/>
          <p:nvPr/>
        </p:nvSpPr>
        <p:spPr>
          <a:xfrm>
            <a:off x="502920" y="4514152"/>
            <a:ext cx="10570464" cy="17862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selfless.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struggling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all</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efficient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extra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same</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for</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t>
            </a:r>
            <a:endParaRPr lang="en-US" altLang="zh-CN" dirty="0"/>
          </a:p>
        </p:txBody>
      </p:sp>
      <p:sp>
        <p:nvSpPr>
          <p:cNvPr id="6" name="QM_5_AN.53_1#732e99727.blank?pid=c9bb39a12&amp;color=0,55,96&amp;vpa=32&amp;vtp=1&amp;bbb=1"/>
          <p:cNvSpPr/>
          <p:nvPr/>
        </p:nvSpPr>
        <p:spPr>
          <a:xfrm>
            <a:off x="692626" y="2632691"/>
            <a:ext cx="9413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qualities</a:t>
            </a:r>
            <a:endParaRPr lang="en-US" altLang="zh-CN" dirty="0"/>
          </a:p>
        </p:txBody>
      </p:sp>
      <p:sp>
        <p:nvSpPr>
          <p:cNvPr id="7" name="QM_5_AN.54_1#732e99727.blank?pid=c9bb39a12&amp;color=0,55,96&amp;vpa=33&amp;vtp=1&amp;bbb=1"/>
          <p:cNvSpPr/>
          <p:nvPr/>
        </p:nvSpPr>
        <p:spPr>
          <a:xfrm>
            <a:off x="3880326" y="3012503"/>
            <a:ext cx="11318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supportive</a:t>
            </a:r>
            <a:endParaRPr lang="en-US" altLang="zh-CN" dirty="0"/>
          </a:p>
        </p:txBody>
      </p:sp>
      <p:sp>
        <p:nvSpPr>
          <p:cNvPr id="8" name="QM_5_AN.55_1#732e99727.blank?pid=c9bb39a12&amp;color=0,55,96&amp;vpa=34&amp;vtp=1&amp;bbb=1"/>
          <p:cNvSpPr/>
          <p:nvPr/>
        </p:nvSpPr>
        <p:spPr>
          <a:xfrm>
            <a:off x="692626" y="3380803"/>
            <a:ext cx="10556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balancing</a:t>
            </a:r>
            <a:endParaRPr lang="en-US" altLang="zh-CN" dirty="0"/>
          </a:p>
        </p:txBody>
      </p:sp>
      <p:sp>
        <p:nvSpPr>
          <p:cNvPr id="9" name="QM_5_AN.56_1#732e99727.blank?pid=c9bb39a12&amp;color=0,55,96&amp;vpa=35&amp;vtp=1&amp;bbb=1"/>
          <p:cNvSpPr/>
          <p:nvPr/>
        </p:nvSpPr>
        <p:spPr>
          <a:xfrm>
            <a:off x="6888511" y="4479481"/>
            <a:ext cx="160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whom/that/who</a:t>
            </a:r>
            <a:endParaRPr lang="en-US" altLang="zh-CN" dirty="0"/>
          </a:p>
        </p:txBody>
      </p:sp>
      <p:sp>
        <p:nvSpPr>
          <p:cNvPr id="10" name="QM_5_AN.57_1#732e99727.blank?pid=c9bb39a12&amp;color=0,55,96&amp;vpa=36&amp;vtp=1&amp;bbb=1"/>
          <p:cNvSpPr/>
          <p:nvPr/>
        </p:nvSpPr>
        <p:spPr>
          <a:xfrm>
            <a:off x="7122000" y="4847781"/>
            <a:ext cx="5730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with</a:t>
            </a:r>
            <a:endParaRPr lang="en-US" altLang="zh-CN" dirty="0"/>
          </a:p>
        </p:txBody>
      </p:sp>
      <p:sp>
        <p:nvSpPr>
          <p:cNvPr id="11" name="QM_5_AN.58_1#732e99727.blank?pid=c9bb39a12&amp;color=0,55,96&amp;vpa=37&amp;vtp=1&amp;bbb=1"/>
          <p:cNvSpPr/>
          <p:nvPr/>
        </p:nvSpPr>
        <p:spPr>
          <a:xfrm>
            <a:off x="1302226" y="5203381"/>
            <a:ext cx="852488" cy="313055"/>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help</a:t>
            </a:r>
            <a:endParaRPr lang="en-US" altLang="zh-CN" dirty="0"/>
          </a:p>
        </p:txBody>
      </p:sp>
      <p:sp>
        <p:nvSpPr>
          <p:cNvPr id="12" name="QM_5_AN.59_1#732e99727.blank?pid=c9bb39a12&amp;color=0,55,96&amp;vpa=38&amp;vtp=1&amp;bbb=1"/>
          <p:cNvSpPr/>
          <p:nvPr/>
        </p:nvSpPr>
        <p:spPr>
          <a:xfrm>
            <a:off x="654526" y="5571681"/>
            <a:ext cx="8016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but/yet</a:t>
            </a:r>
            <a:endParaRPr lang="en-US" altLang="zh-CN" dirty="0"/>
          </a:p>
        </p:txBody>
      </p:sp>
      <p:sp>
        <p:nvSpPr>
          <p:cNvPr id="13" name="QM_5_AN.60_1#732e99727.blank?pid=c9bb39a12&amp;color=0,55,96&amp;vpa=39&amp;vtp=1&amp;bbb=1"/>
          <p:cNvSpPr/>
          <p:nvPr/>
        </p:nvSpPr>
        <p:spPr>
          <a:xfrm>
            <a:off x="9637109" y="5584381"/>
            <a:ext cx="4460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the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8" grpId="0" build="p" animBg="1"/>
      <p:bldP spid="9" grpId="0" build="p" animBg="1"/>
      <p:bldP spid="10" grpId="0" build="p" animBg="1"/>
      <p:bldP spid="11" grpId="0" build="p" animBg="1"/>
      <p:bldP spid="12" grpId="0" build="p" animBg="1"/>
      <p:bldP spid="13"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QM_5_BD.61_1#732e99727?sp=1&amp;pid=c9bb39a12&amp;color=0,55,96&amp;vtp=1&amp;bt=1&amp;bbb=1&amp;h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out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conversation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strong）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qualities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myself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these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standards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friendship</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10.</a:t>
            </a:r>
            <a:r>
              <a:rPr lang="en-US" altLang="zh-CN" i="0">
                <a:solidFill>
                  <a:srgbClr val="003760"/>
                </a:solidFill>
                <a:latin typeface="SimSun" pitchFamily="34" charset="0"/>
                <a:ea typeface="SimSun" pitchFamily="34" charset="-122"/>
                <a:cs typeface="SimSun" pitchFamily="34" charset="-120"/>
              </a:rPr>
              <a:t>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（develop）.</a:t>
            </a:r>
            <a:endParaRPr lang="en-US" altLang="zh-CN" dirty="0"/>
          </a:p>
        </p:txBody>
      </p:sp>
      <p:sp>
        <p:nvSpPr>
          <p:cNvPr id="3" name="QM_5_AN.62_1#732e99727.blank?pid=c9bb39a12&amp;color=0,55,96&amp;vpa=40&amp;vtp=1&amp;bbb=1"/>
          <p:cNvSpPr/>
          <p:nvPr/>
        </p:nvSpPr>
        <p:spPr>
          <a:xfrm>
            <a:off x="9326467" y="1887920"/>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stronger</a:t>
            </a:r>
            <a:endParaRPr lang="en-US" altLang="zh-CN" dirty="0"/>
          </a:p>
        </p:txBody>
      </p:sp>
      <p:sp>
        <p:nvSpPr>
          <p:cNvPr id="4" name="QM_5_AN.63_1#732e99727.blank?pid=c9bb39a12&amp;color=0,55,96&amp;vpa=41&amp;vtp=1&amp;bbb=1"/>
          <p:cNvSpPr/>
          <p:nvPr/>
        </p:nvSpPr>
        <p:spPr>
          <a:xfrm>
            <a:off x="4121626" y="2705165"/>
            <a:ext cx="979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develops</a:t>
            </a:r>
            <a:endParaRPr lang="en-US" altLang="zh-CN" dirty="0"/>
          </a:p>
        </p:txBody>
      </p:sp>
      <p:sp>
        <p:nvSpPr>
          <p:cNvPr id="5" name="QB_6_BD.64_1#178894ab5?pid=732e99727&amp;color=0,55,96&amp;vtp=1&amp;bbb=1"/>
          <p:cNvSpPr/>
          <p:nvPr/>
        </p:nvSpPr>
        <p:spPr>
          <a:xfrm>
            <a:off x="502920" y="3163317"/>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6" name="QB_6_AN.65_1#178894ab5.blank?pid=732e99727&amp;color=0,55,96&amp;vpa=42&amp;vtp=1&amp;bbb=1"/>
          <p:cNvSpPr/>
          <p:nvPr/>
        </p:nvSpPr>
        <p:spPr>
          <a:xfrm>
            <a:off x="692626" y="3099182"/>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qualities</a:t>
            </a:r>
            <a:endParaRPr lang="en-US" altLang="zh-CN" dirty="0"/>
          </a:p>
        </p:txBody>
      </p:sp>
      <p:sp>
        <p:nvSpPr>
          <p:cNvPr id="7" name="QB_6_AS.66_1#178894ab5?pid=732e99727&amp;color=0,55,96&amp;vtp=1&amp;bbb=1"/>
          <p:cNvSpPr/>
          <p:nvPr/>
        </p:nvSpPr>
        <p:spPr>
          <a:xfrm>
            <a:off x="502920" y="3569082"/>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设空处在句中作主语，根据谓语动词form可知，主语应用名词复数形式。</a:t>
            </a:r>
            <a:endParaRPr lang="en-US" altLang="zh-CN" sz="1800" dirty="0"/>
          </a:p>
        </p:txBody>
      </p:sp>
      <p:sp>
        <p:nvSpPr>
          <p:cNvPr id="8" name="QB_6_BD.67_1#fbc09a5c8?pid=732e99727&amp;color=0,55,96&amp;vtp=1&amp;bbb=1"/>
          <p:cNvSpPr/>
          <p:nvPr/>
        </p:nvSpPr>
        <p:spPr>
          <a:xfrm>
            <a:off x="502920" y="3974847"/>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__________</a:t>
            </a:r>
            <a:endParaRPr lang="en-US" altLang="zh-CN" sz="1800" dirty="0"/>
          </a:p>
        </p:txBody>
      </p:sp>
      <p:sp>
        <p:nvSpPr>
          <p:cNvPr id="9" name="QB_6_AN.68_1#fbc09a5c8.blank?pid=732e99727&amp;color=0,55,96&amp;vpa=43&amp;vtp=1&amp;bbb=1"/>
          <p:cNvSpPr/>
          <p:nvPr/>
        </p:nvSpPr>
        <p:spPr>
          <a:xfrm>
            <a:off x="654526" y="3910712"/>
            <a:ext cx="1131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supportive</a:t>
            </a:r>
            <a:endParaRPr lang="en-US" altLang="zh-CN" dirty="0"/>
          </a:p>
        </p:txBody>
      </p:sp>
      <p:sp>
        <p:nvSpPr>
          <p:cNvPr id="10" name="QB_6_AS.69_1#fbc09a5c8?pid=732e99727&amp;color=0,55,96&amp;vtp=1&amp;bbb=1"/>
          <p:cNvSpPr/>
          <p:nvPr/>
        </p:nvSpPr>
        <p:spPr>
          <a:xfrm>
            <a:off x="502920" y="4380612"/>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设空处作表语，应用形容词形式。supportive意为“给予帮助的”。</a:t>
            </a:r>
            <a:endParaRPr lang="en-US" altLang="zh-CN" sz="1800" dirty="0"/>
          </a:p>
        </p:txBody>
      </p:sp>
      <p:sp>
        <p:nvSpPr>
          <p:cNvPr id="11" name="QB_6_BD.70_1#1d7666999?pid=732e99727&amp;color=0,55,96&amp;vtp=1&amp;bbb=1"/>
          <p:cNvSpPr/>
          <p:nvPr/>
        </p:nvSpPr>
        <p:spPr>
          <a:xfrm>
            <a:off x="502920" y="4786377"/>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__________</a:t>
            </a:r>
            <a:endParaRPr lang="en-US" altLang="zh-CN" sz="1800" dirty="0"/>
          </a:p>
        </p:txBody>
      </p:sp>
      <p:sp>
        <p:nvSpPr>
          <p:cNvPr id="12" name="QB_6_AN.71_1#1d7666999.blank?pid=732e99727&amp;color=0,55,96&amp;vpa=44&amp;vtp=1&amp;bbb=1"/>
          <p:cNvSpPr/>
          <p:nvPr/>
        </p:nvSpPr>
        <p:spPr>
          <a:xfrm>
            <a:off x="692626" y="4722242"/>
            <a:ext cx="1055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balancing</a:t>
            </a:r>
            <a:endParaRPr lang="en-US" altLang="zh-CN" dirty="0"/>
          </a:p>
        </p:txBody>
      </p:sp>
      <p:sp>
        <p:nvSpPr>
          <p:cNvPr id="13" name="QB_6_AS.72_1#1d7666999?pid=732e99727&amp;color=0,55,96&amp;vtp=1&amp;bbb=1"/>
          <p:cNvSpPr/>
          <p:nvPr/>
        </p:nvSpPr>
        <p:spPr>
          <a:xfrm>
            <a:off x="502920" y="5192142"/>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trouble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sth为固定搭配，意为“做某事有困难”。</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1571</Words>
  <Application>Microsoft Office PowerPoint</Application>
  <PresentationFormat>宽屏</PresentationFormat>
  <Paragraphs>197</Paragraphs>
  <Slides>16</Slides>
  <Notes>16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16</vt:i4>
      </vt:variant>
    </vt:vector>
  </HeadingPairs>
  <TitlesOfParts>
    <vt:vector size="25" baseType="lpstr">
      <vt:lpstr>Arial (正文)</vt:lpstr>
      <vt:lpstr>仿宋</vt:lpstr>
      <vt:lpstr>SimSun</vt:lpstr>
      <vt:lpstr>微软雅黑</vt:lpstr>
      <vt:lpstr>印品黑体</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2024-10-09T04:18:43Z</dcterms:created>
  <dcterms:modified xsi:type="dcterms:W3CDTF">2024-10-09T05:23:25Z</dcterms:modified>
  <cp:category/>
  <cp:contentStatus/>
</cp:coreProperties>
</file>